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Default Extension="bin" ContentType="application/vnd.ms-office.activeX"/>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activeX/activeX1.xml" ContentType="application/vnd.ms-office.activeX+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9"/>
  </p:handoutMasterIdLst>
  <p:sldIdLst>
    <p:sldId id="258" r:id="rId2"/>
    <p:sldId id="289" r:id="rId3"/>
    <p:sldId id="280" r:id="rId4"/>
    <p:sldId id="277" r:id="rId5"/>
    <p:sldId id="279" r:id="rId6"/>
    <p:sldId id="281" r:id="rId7"/>
    <p:sldId id="291" r:id="rId8"/>
    <p:sldId id="282" r:id="rId9"/>
    <p:sldId id="288" r:id="rId10"/>
    <p:sldId id="283" r:id="rId11"/>
    <p:sldId id="293" r:id="rId12"/>
    <p:sldId id="278" r:id="rId13"/>
    <p:sldId id="284" r:id="rId14"/>
    <p:sldId id="287" r:id="rId15"/>
    <p:sldId id="290" r:id="rId16"/>
    <p:sldId id="294" r:id="rId17"/>
    <p:sldId id="292" r:id="rId18"/>
  </p:sldIdLst>
  <p:sldSz cx="9144000" cy="6858000" type="screen4x3"/>
  <p:notesSz cx="6669088"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7" d="100"/>
          <a:sy n="107" d="100"/>
        </p:scale>
        <p:origin x="-59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activeX/_rels/activeX1.xml.rels><?xml version="1.0" encoding="UTF-8" standalone="yes"?>
<Relationships xmlns="http://schemas.openxmlformats.org/package/2006/relationships"><Relationship Id="rId1" Type="http://schemas.microsoft.com/office/2006/relationships/activeXControlBinary" Target="activeX1.bin"/></Relationships>
</file>

<file path=ppt/activeX/activeX1.xml><?xml version="1.0" encoding="utf-8"?>
<ax:ocx xmlns:ax="http://schemas.microsoft.com/office/2006/activeX" xmlns:r="http://schemas.openxmlformats.org/officeDocument/2006/relationships" ax:classid="{D27CDB6E-AE6D-11CF-96B8-444553540000}" ax:persistence="persistStorage" r:id="rId1"/>
</file>

<file path=ppt/drawings/_rels/vmlDrawing1.vml.rels><?xml version="1.0" encoding="UTF-8" standalone="yes"?>
<Relationships xmlns="http://schemas.openxmlformats.org/package/2006/relationships"><Relationship Id="rId1" Type="http://schemas.openxmlformats.org/officeDocument/2006/relationships/image" Target="../media/image6.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6411"/>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777607" y="0"/>
            <a:ext cx="2889938" cy="496411"/>
          </a:xfrm>
          <a:prstGeom prst="rect">
            <a:avLst/>
          </a:prstGeom>
        </p:spPr>
        <p:txBody>
          <a:bodyPr vert="horz" lIns="91440" tIns="45720" rIns="91440" bIns="45720" rtlCol="0"/>
          <a:lstStyle>
            <a:lvl1pPr algn="r">
              <a:defRPr sz="1200"/>
            </a:lvl1pPr>
          </a:lstStyle>
          <a:p>
            <a:fld id="{F5E52386-448F-48B1-A765-B049CA9ADE65}" type="datetimeFigureOut">
              <a:rPr lang="en-GB" smtClean="0"/>
              <a:t>27/02/2012</a:t>
            </a:fld>
            <a:endParaRPr lang="en-GB"/>
          </a:p>
        </p:txBody>
      </p:sp>
      <p:sp>
        <p:nvSpPr>
          <p:cNvPr id="4" name="Footer Placeholder 3"/>
          <p:cNvSpPr>
            <a:spLocks noGrp="1"/>
          </p:cNvSpPr>
          <p:nvPr>
            <p:ph type="ftr" sz="quarter" idx="2"/>
          </p:nvPr>
        </p:nvSpPr>
        <p:spPr>
          <a:xfrm>
            <a:off x="0" y="9430091"/>
            <a:ext cx="2889938" cy="496411"/>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777607" y="9430091"/>
            <a:ext cx="2889938" cy="496411"/>
          </a:xfrm>
          <a:prstGeom prst="rect">
            <a:avLst/>
          </a:prstGeom>
        </p:spPr>
        <p:txBody>
          <a:bodyPr vert="horz" lIns="91440" tIns="45720" rIns="91440" bIns="45720" rtlCol="0" anchor="b"/>
          <a:lstStyle>
            <a:lvl1pPr algn="r">
              <a:defRPr sz="1200"/>
            </a:lvl1pPr>
          </a:lstStyle>
          <a:p>
            <a:fld id="{F2E42743-601C-4ED0-A336-710F2FCCDA30}" type="slidenum">
              <a:rPr lang="en-GB" smtClean="0"/>
              <a:t>‹#›</a:t>
            </a:fld>
            <a:endParaRPr lang="en-GB"/>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D50A617B-A4FE-4EA3-AAF8-6EA531C1D260}" type="datetimeFigureOut">
              <a:rPr lang="en-GB" smtClean="0"/>
              <a:pPr/>
              <a:t>27/02/2012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793A95B-1050-4B99-9016-6B796C6FEC73}"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50A617B-A4FE-4EA3-AAF8-6EA531C1D260}" type="datetimeFigureOut">
              <a:rPr lang="en-GB" smtClean="0"/>
              <a:pPr/>
              <a:t>27/02/2012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793A95B-1050-4B99-9016-6B796C6FEC73}"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50A617B-A4FE-4EA3-AAF8-6EA531C1D260}" type="datetimeFigureOut">
              <a:rPr lang="en-GB" smtClean="0"/>
              <a:pPr/>
              <a:t>27/02/2012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793A95B-1050-4B99-9016-6B796C6FEC73}"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D50A617B-A4FE-4EA3-AAF8-6EA531C1D260}" type="datetimeFigureOut">
              <a:rPr lang="en-GB" smtClean="0"/>
              <a:pPr/>
              <a:t>27/02/2012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793A95B-1050-4B99-9016-6B796C6FEC73}"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0A617B-A4FE-4EA3-AAF8-6EA531C1D260}" type="datetimeFigureOut">
              <a:rPr lang="en-GB" smtClean="0"/>
              <a:pPr/>
              <a:t>27/02/2012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793A95B-1050-4B99-9016-6B796C6FEC73}"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D50A617B-A4FE-4EA3-AAF8-6EA531C1D260}" type="datetimeFigureOut">
              <a:rPr lang="en-GB" smtClean="0"/>
              <a:pPr/>
              <a:t>27/02/2012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793A95B-1050-4B99-9016-6B796C6FEC73}"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D50A617B-A4FE-4EA3-AAF8-6EA531C1D260}" type="datetimeFigureOut">
              <a:rPr lang="en-GB" smtClean="0"/>
              <a:pPr/>
              <a:t>27/02/2012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793A95B-1050-4B99-9016-6B796C6FEC73}"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D50A617B-A4FE-4EA3-AAF8-6EA531C1D260}" type="datetimeFigureOut">
              <a:rPr lang="en-GB" smtClean="0"/>
              <a:pPr/>
              <a:t>27/02/2012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793A95B-1050-4B99-9016-6B796C6FEC73}"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0A617B-A4FE-4EA3-AAF8-6EA531C1D260}" type="datetimeFigureOut">
              <a:rPr lang="en-GB" smtClean="0"/>
              <a:pPr/>
              <a:t>27/02/2012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793A95B-1050-4B99-9016-6B796C6FEC73}"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0A617B-A4FE-4EA3-AAF8-6EA531C1D260}" type="datetimeFigureOut">
              <a:rPr lang="en-GB" smtClean="0"/>
              <a:pPr/>
              <a:t>27/02/2012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793A95B-1050-4B99-9016-6B796C6FEC73}"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0A617B-A4FE-4EA3-AAF8-6EA531C1D260}" type="datetimeFigureOut">
              <a:rPr lang="en-GB" smtClean="0"/>
              <a:pPr/>
              <a:t>27/02/2012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793A95B-1050-4B99-9016-6B796C6FEC73}"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0A617B-A4FE-4EA3-AAF8-6EA531C1D260}" type="datetimeFigureOut">
              <a:rPr lang="en-GB" smtClean="0"/>
              <a:pPr/>
              <a:t>27/02/2012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93A95B-1050-4B99-9016-6B796C6FEC73}"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control" Target="../activeX/activeX1.xml"/><Relationship Id="rId1" Type="http://schemas.openxmlformats.org/officeDocument/2006/relationships/vmlDrawing" Target="../drawings/vmlDrawing1.v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700808"/>
            <a:ext cx="7772400" cy="1470025"/>
          </a:xfrm>
        </p:spPr>
        <p:style>
          <a:lnRef idx="1">
            <a:schemeClr val="accent3"/>
          </a:lnRef>
          <a:fillRef idx="2">
            <a:schemeClr val="accent3"/>
          </a:fillRef>
          <a:effectRef idx="1">
            <a:schemeClr val="accent3"/>
          </a:effectRef>
          <a:fontRef idx="minor">
            <a:schemeClr val="dk1"/>
          </a:fontRef>
        </p:style>
        <p:txBody>
          <a:bodyPr/>
          <a:lstStyle/>
          <a:p>
            <a:r>
              <a:rPr lang="en-GB" dirty="0" smtClean="0"/>
              <a:t>SIT008 – Research Design in Practice</a:t>
            </a:r>
            <a:endParaRPr lang="en-GB" dirty="0"/>
          </a:p>
        </p:txBody>
      </p:sp>
      <p:sp>
        <p:nvSpPr>
          <p:cNvPr id="3" name="Subtitle 2"/>
          <p:cNvSpPr>
            <a:spLocks noGrp="1"/>
          </p:cNvSpPr>
          <p:nvPr>
            <p:ph type="subTitle" idx="1"/>
          </p:nvPr>
        </p:nvSpPr>
        <p:spPr>
          <a:xfrm>
            <a:off x="1331640" y="3573016"/>
            <a:ext cx="6400800" cy="1270992"/>
          </a:xfrm>
        </p:spPr>
        <p:style>
          <a:lnRef idx="1">
            <a:schemeClr val="accent5"/>
          </a:lnRef>
          <a:fillRef idx="2">
            <a:schemeClr val="accent5"/>
          </a:fillRef>
          <a:effectRef idx="1">
            <a:schemeClr val="accent5"/>
          </a:effectRef>
          <a:fontRef idx="minor">
            <a:schemeClr val="dk1"/>
          </a:fontRef>
        </p:style>
        <p:txBody>
          <a:bodyPr>
            <a:normAutofit fontScale="85000" lnSpcReduction="20000"/>
          </a:bodyPr>
          <a:lstStyle/>
          <a:p>
            <a:r>
              <a:rPr lang="en-GB" dirty="0" smtClean="0">
                <a:solidFill>
                  <a:schemeClr val="tx1"/>
                </a:solidFill>
              </a:rPr>
              <a:t>Week 5</a:t>
            </a:r>
          </a:p>
          <a:p>
            <a:r>
              <a:rPr lang="en-GB" dirty="0" smtClean="0">
                <a:solidFill>
                  <a:schemeClr val="tx1"/>
                </a:solidFill>
              </a:rPr>
              <a:t>Luke Sloan</a:t>
            </a:r>
          </a:p>
          <a:p>
            <a:r>
              <a:rPr lang="en-GB" dirty="0" smtClean="0">
                <a:solidFill>
                  <a:schemeClr val="tx1"/>
                </a:solidFill>
              </a:rPr>
              <a:t>Cross-Sectional &amp; Longitudinal Designs</a:t>
            </a:r>
            <a:endParaRPr lang="en-GB" dirty="0">
              <a:solidFill>
                <a:schemeClr val="tx1"/>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GB" dirty="0" smtClean="0"/>
              <a:t>Cross-Sectional Designs VI</a:t>
            </a:r>
            <a:endParaRPr lang="en-GB" dirty="0"/>
          </a:p>
        </p:txBody>
      </p:sp>
      <p:sp>
        <p:nvSpPr>
          <p:cNvPr id="3" name="Content Placeholder 2"/>
          <p:cNvSpPr>
            <a:spLocks noGrp="1"/>
          </p:cNvSpPr>
          <p:nvPr>
            <p:ph idx="1"/>
          </p:nvPr>
        </p:nvSpPr>
        <p:spPr/>
        <p:txBody>
          <a:bodyPr>
            <a:normAutofit fontScale="77500" lnSpcReduction="20000"/>
          </a:bodyPr>
          <a:lstStyle/>
          <a:p>
            <a:r>
              <a:rPr lang="en-GB" dirty="0" smtClean="0"/>
              <a:t>We can get a better understanding of causal explanations if we repeat cross-sectional studies over time</a:t>
            </a:r>
          </a:p>
          <a:p>
            <a:endParaRPr lang="en-GB" dirty="0" smtClean="0"/>
          </a:p>
          <a:p>
            <a:r>
              <a:rPr lang="en-GB" dirty="0" smtClean="0"/>
              <a:t>However this would involve surveying different samples at each time point (multiple independent samples)</a:t>
            </a:r>
          </a:p>
          <a:p>
            <a:endParaRPr lang="en-GB" dirty="0" smtClean="0"/>
          </a:p>
          <a:p>
            <a:r>
              <a:rPr lang="en-GB" dirty="0" smtClean="0"/>
              <a:t>Actually retaining a panel of respondents and repeatedly surveying them takes time, money and planning usually beyond the resources of most projects.</a:t>
            </a:r>
          </a:p>
          <a:p>
            <a:endParaRPr lang="en-GB" dirty="0" smtClean="0"/>
          </a:p>
          <a:p>
            <a:r>
              <a:rPr lang="en-GB" dirty="0" smtClean="0"/>
              <a:t>Panels also suffer from atrophy (aka drop-out) so need constant </a:t>
            </a:r>
            <a:r>
              <a:rPr lang="en-GB" dirty="0" smtClean="0"/>
              <a:t>incentivising</a:t>
            </a:r>
            <a:endParaRPr lang="en-GB"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GB" dirty="0" smtClean="0"/>
              <a:t>Cross-Sectional Designs VII</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Examples of repeated cross-sectional designs include:</a:t>
            </a:r>
          </a:p>
          <a:p>
            <a:pPr>
              <a:buNone/>
            </a:pPr>
            <a:endParaRPr lang="en-GB" dirty="0" smtClean="0"/>
          </a:p>
          <a:p>
            <a:pPr lvl="1"/>
            <a:r>
              <a:rPr lang="en-GB" dirty="0" smtClean="0"/>
              <a:t>British Social Attitudes Survey</a:t>
            </a:r>
          </a:p>
          <a:p>
            <a:pPr lvl="2"/>
            <a:r>
              <a:rPr lang="en-GB" dirty="0" smtClean="0"/>
              <a:t>Conducted annually since 1983 (exc. 1988 and 1992)</a:t>
            </a:r>
          </a:p>
          <a:p>
            <a:pPr lvl="2"/>
            <a:r>
              <a:rPr lang="en-GB" dirty="0" smtClean="0"/>
              <a:t>Samples around 3,000 people every year</a:t>
            </a:r>
          </a:p>
          <a:p>
            <a:pPr lvl="2"/>
            <a:r>
              <a:rPr lang="en-GB" dirty="0" smtClean="0"/>
              <a:t>Over 80,000 participants so far</a:t>
            </a:r>
          </a:p>
          <a:p>
            <a:pPr lvl="2"/>
            <a:r>
              <a:rPr lang="en-GB" dirty="0" smtClean="0"/>
              <a:t>Topical issues (social, political and moral attitudes)</a:t>
            </a:r>
          </a:p>
          <a:p>
            <a:pPr lvl="2">
              <a:buNone/>
            </a:pPr>
            <a:endParaRPr lang="en-GB" dirty="0" smtClean="0"/>
          </a:p>
          <a:p>
            <a:pPr lvl="1"/>
            <a:r>
              <a:rPr lang="en-GB" dirty="0" smtClean="0"/>
              <a:t>General Lifestyle (Household) Survey</a:t>
            </a:r>
          </a:p>
          <a:p>
            <a:pPr lvl="2"/>
            <a:r>
              <a:rPr lang="en-GB" dirty="0" smtClean="0"/>
              <a:t>Conducted annually since 1971 (exc. 1997/8 and 1999/2000)</a:t>
            </a:r>
          </a:p>
          <a:p>
            <a:pPr lvl="2"/>
            <a:r>
              <a:rPr lang="en-GB" dirty="0" smtClean="0"/>
              <a:t>Consists of a continuous component (constant 2000-2004)</a:t>
            </a:r>
          </a:p>
          <a:p>
            <a:pPr lvl="2"/>
            <a:r>
              <a:rPr lang="en-GB" dirty="0" smtClean="0"/>
              <a:t>Also a ‘modular’ component which can change</a:t>
            </a:r>
          </a:p>
          <a:p>
            <a:pPr lvl="2"/>
            <a:r>
              <a:rPr lang="en-GB" dirty="0" smtClean="0"/>
              <a:t>Introduced a longitudinal component in 2005/06</a:t>
            </a:r>
          </a:p>
          <a:p>
            <a:pPr lvl="2"/>
            <a:endParaRPr lang="en-GB"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GB" dirty="0" smtClean="0"/>
              <a:t>Longitudinal Designs I</a:t>
            </a:r>
            <a:endParaRPr lang="en-GB" dirty="0"/>
          </a:p>
        </p:txBody>
      </p:sp>
      <p:sp>
        <p:nvSpPr>
          <p:cNvPr id="3" name="Content Placeholder 2"/>
          <p:cNvSpPr>
            <a:spLocks noGrp="1"/>
          </p:cNvSpPr>
          <p:nvPr>
            <p:ph idx="1"/>
          </p:nvPr>
        </p:nvSpPr>
        <p:spPr>
          <a:xfrm>
            <a:off x="457200" y="1600200"/>
            <a:ext cx="8229600" cy="4853136"/>
          </a:xfrm>
        </p:spPr>
        <p:txBody>
          <a:bodyPr>
            <a:normAutofit fontScale="77500" lnSpcReduction="20000"/>
          </a:bodyPr>
          <a:lstStyle/>
          <a:p>
            <a:r>
              <a:rPr lang="en-GB" dirty="0" smtClean="0"/>
              <a:t>Alternatively a </a:t>
            </a:r>
            <a:r>
              <a:rPr lang="en-GB" dirty="0" smtClean="0"/>
              <a:t>longitudinal design </a:t>
            </a:r>
            <a:r>
              <a:rPr lang="en-GB" dirty="0" smtClean="0"/>
              <a:t>repeatedly </a:t>
            </a:r>
            <a:r>
              <a:rPr lang="en-GB" dirty="0" smtClean="0"/>
              <a:t>collects data from </a:t>
            </a:r>
            <a:r>
              <a:rPr lang="en-GB" u="sng" dirty="0" smtClean="0"/>
              <a:t>the same sample</a:t>
            </a:r>
            <a:r>
              <a:rPr lang="en-GB" dirty="0" smtClean="0"/>
              <a:t> (at least two time points</a:t>
            </a:r>
            <a:r>
              <a:rPr lang="en-GB" dirty="0" smtClean="0"/>
              <a:t>) and thus allows us to measure changes in </a:t>
            </a:r>
            <a:r>
              <a:rPr lang="en-GB" u="sng" dirty="0" smtClean="0"/>
              <a:t>individuals</a:t>
            </a:r>
            <a:r>
              <a:rPr lang="en-GB" dirty="0" smtClean="0"/>
              <a:t> over time rather than simply observing aggregate trends</a:t>
            </a:r>
            <a:endParaRPr lang="en-GB" dirty="0" smtClean="0"/>
          </a:p>
          <a:p>
            <a:endParaRPr lang="en-GB" dirty="0" smtClean="0"/>
          </a:p>
          <a:p>
            <a:r>
              <a:rPr lang="en-GB" dirty="0" smtClean="0"/>
              <a:t>This allows you to measure something before and after a particular event or experience which is not normally instigated by the researcher such as in an experiment</a:t>
            </a:r>
          </a:p>
          <a:p>
            <a:endParaRPr lang="en-GB" dirty="0" smtClean="0"/>
          </a:p>
          <a:p>
            <a:r>
              <a:rPr lang="en-GB" dirty="0" smtClean="0"/>
              <a:t>Because this allows you to establish a temporal order you can begin to thinks seriously about causality</a:t>
            </a:r>
          </a:p>
          <a:p>
            <a:endParaRPr lang="en-GB" dirty="0" smtClean="0"/>
          </a:p>
          <a:p>
            <a:r>
              <a:rPr lang="en-GB" dirty="0" smtClean="0"/>
              <a:t>Lets look at an example…</a:t>
            </a:r>
          </a:p>
          <a:p>
            <a:endParaRPr lang="en-GB" dirty="0" smtClean="0"/>
          </a:p>
          <a:p>
            <a:pPr>
              <a:buNone/>
            </a:pPr>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GB" dirty="0" smtClean="0"/>
              <a:t>Longitudinal Designs II</a:t>
            </a:r>
            <a:endParaRPr lang="en-GB" dirty="0"/>
          </a:p>
        </p:txBody>
      </p:sp>
      <p:sp>
        <p:nvSpPr>
          <p:cNvPr id="3" name="Content Placeholder 2"/>
          <p:cNvSpPr>
            <a:spLocks noGrp="1"/>
          </p:cNvSpPr>
          <p:nvPr>
            <p:ph idx="1"/>
          </p:nvPr>
        </p:nvSpPr>
        <p:spPr>
          <a:xfrm>
            <a:off x="457200" y="1600201"/>
            <a:ext cx="8229600" cy="5069159"/>
          </a:xfrm>
        </p:spPr>
        <p:txBody>
          <a:bodyPr>
            <a:normAutofit fontScale="77500" lnSpcReduction="20000"/>
          </a:bodyPr>
          <a:lstStyle/>
          <a:p>
            <a:r>
              <a:rPr lang="en-GB" dirty="0" smtClean="0"/>
              <a:t>We want to know about the relationship between positive attitudes towards school and educational attainment</a:t>
            </a:r>
          </a:p>
          <a:p>
            <a:endParaRPr lang="en-GB" dirty="0" smtClean="0"/>
          </a:p>
          <a:p>
            <a:r>
              <a:rPr lang="en-GB" dirty="0" smtClean="0"/>
              <a:t>A cross-sectional design could tell us this for any given time point – we would probably find that the two are correlated</a:t>
            </a:r>
          </a:p>
          <a:p>
            <a:endParaRPr lang="en-GB" dirty="0" smtClean="0"/>
          </a:p>
          <a:p>
            <a:r>
              <a:rPr lang="en-GB" dirty="0" smtClean="0"/>
              <a:t>But which one causes the other?</a:t>
            </a:r>
          </a:p>
          <a:p>
            <a:endParaRPr lang="en-GB" dirty="0" smtClean="0"/>
          </a:p>
          <a:p>
            <a:r>
              <a:rPr lang="en-GB" dirty="0" smtClean="0"/>
              <a:t>A longitudinal design would allow us to track </a:t>
            </a:r>
            <a:r>
              <a:rPr lang="en-GB" u="sng" dirty="0" smtClean="0"/>
              <a:t>changes</a:t>
            </a:r>
            <a:r>
              <a:rPr lang="en-GB" dirty="0" smtClean="0"/>
              <a:t> in attitudes and </a:t>
            </a:r>
            <a:r>
              <a:rPr lang="en-GB" u="sng" dirty="0" smtClean="0"/>
              <a:t>changes</a:t>
            </a:r>
            <a:r>
              <a:rPr lang="en-GB" dirty="0" smtClean="0"/>
              <a:t> in attainment over time</a:t>
            </a:r>
          </a:p>
          <a:p>
            <a:endParaRPr lang="en-GB" dirty="0" smtClean="0"/>
          </a:p>
          <a:p>
            <a:r>
              <a:rPr lang="en-GB" dirty="0" smtClean="0"/>
              <a:t>Thus we would be able to see the causal direction of the relationship (which influences the other) thanks to the temporal dimension</a:t>
            </a:r>
            <a:endParaRPr lang="en-GB"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ontrols>
      <p:control spid="21506" name="ShockwaveFlash1" r:id="rId2" imgW="8209524" imgH="5329449"/>
    </p:controls>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GB" dirty="0" smtClean="0"/>
              <a:t>Longitudinal Designs III</a:t>
            </a:r>
            <a:endParaRPr lang="en-GB" dirty="0"/>
          </a:p>
        </p:txBody>
      </p:sp>
      <p:sp>
        <p:nvSpPr>
          <p:cNvPr id="3" name="Content Placeholder 2"/>
          <p:cNvSpPr>
            <a:spLocks noGrp="1"/>
          </p:cNvSpPr>
          <p:nvPr>
            <p:ph idx="1"/>
          </p:nvPr>
        </p:nvSpPr>
        <p:spPr>
          <a:xfrm>
            <a:off x="457200" y="1600200"/>
            <a:ext cx="8229600" cy="4925144"/>
          </a:xfrm>
        </p:spPr>
        <p:txBody>
          <a:bodyPr>
            <a:normAutofit fontScale="70000" lnSpcReduction="20000"/>
          </a:bodyPr>
          <a:lstStyle/>
          <a:p>
            <a:r>
              <a:rPr lang="en-GB" dirty="0" smtClean="0"/>
              <a:t>There are many studies that follow the same group (cohort) over an extended period of time including</a:t>
            </a:r>
            <a:r>
              <a:rPr lang="en-GB" dirty="0" smtClean="0"/>
              <a:t>:</a:t>
            </a:r>
          </a:p>
          <a:p>
            <a:pPr>
              <a:buNone/>
            </a:pPr>
            <a:endParaRPr lang="en-GB" dirty="0" smtClean="0"/>
          </a:p>
          <a:p>
            <a:pPr lvl="1"/>
            <a:r>
              <a:rPr lang="en-GB" dirty="0" smtClean="0"/>
              <a:t>The Millennium Cohort Study (18,000 people born in 2000/01)</a:t>
            </a:r>
          </a:p>
          <a:p>
            <a:pPr lvl="2"/>
            <a:r>
              <a:rPr lang="en-GB" dirty="0" smtClean="0"/>
              <a:t>Allowed for </a:t>
            </a:r>
            <a:r>
              <a:rPr lang="en-GB" dirty="0" err="1" smtClean="0"/>
              <a:t>seasional</a:t>
            </a:r>
            <a:r>
              <a:rPr lang="en-GB" dirty="0" smtClean="0"/>
              <a:t> effects (who year sample)</a:t>
            </a:r>
          </a:p>
          <a:p>
            <a:pPr lvl="2"/>
            <a:r>
              <a:rPr lang="en-GB" dirty="0" smtClean="0"/>
              <a:t>Covers whole of UK inc. N. Ireland</a:t>
            </a:r>
          </a:p>
          <a:p>
            <a:pPr lvl="2"/>
            <a:r>
              <a:rPr lang="en-GB" dirty="0" smtClean="0"/>
              <a:t>Oversamples areas of child poverty and BME</a:t>
            </a:r>
          </a:p>
          <a:p>
            <a:pPr lvl="2"/>
            <a:r>
              <a:rPr lang="en-GB" dirty="0" smtClean="0"/>
              <a:t>Fathers interviewed as well as mothers (more than 1 respondent)</a:t>
            </a:r>
          </a:p>
          <a:p>
            <a:pPr lvl="2"/>
            <a:r>
              <a:rPr lang="en-GB" dirty="0" smtClean="0"/>
              <a:t>Children surveyed at 9 </a:t>
            </a:r>
            <a:r>
              <a:rPr lang="en-GB" dirty="0" err="1" smtClean="0"/>
              <a:t>mths</a:t>
            </a:r>
            <a:r>
              <a:rPr lang="en-GB" dirty="0" smtClean="0"/>
              <a:t>, 3, 5 and 7 years</a:t>
            </a:r>
          </a:p>
          <a:p>
            <a:pPr lvl="2"/>
            <a:r>
              <a:rPr lang="en-GB" dirty="0" smtClean="0"/>
              <a:t>Includes saliva samples</a:t>
            </a:r>
          </a:p>
          <a:p>
            <a:pPr lvl="2"/>
            <a:endParaRPr lang="en-GB" dirty="0" smtClean="0"/>
          </a:p>
          <a:p>
            <a:pPr lvl="1"/>
            <a:r>
              <a:rPr lang="en-GB" dirty="0" smtClean="0"/>
              <a:t>The 1958 National Child Development Study (17,500 infants born in a single week in March 1958)</a:t>
            </a:r>
          </a:p>
          <a:p>
            <a:pPr lvl="2"/>
            <a:r>
              <a:rPr lang="en-GB" dirty="0" smtClean="0"/>
              <a:t>Children surveyed at 7, 11, 16, 23, 33, 42, 46 and 50</a:t>
            </a:r>
          </a:p>
          <a:p>
            <a:pPr lvl="2"/>
            <a:r>
              <a:rPr lang="en-GB" dirty="0" smtClean="0"/>
              <a:t>Includes DNA data</a:t>
            </a:r>
          </a:p>
          <a:p>
            <a:pPr lvl="2"/>
            <a:r>
              <a:rPr lang="en-GB" dirty="0" smtClean="0"/>
              <a:t>Supplementary data from 1971 and 1981 Censuses</a:t>
            </a:r>
          </a:p>
          <a:p>
            <a:pPr lvl="2"/>
            <a:r>
              <a:rPr lang="en-GB" dirty="0" smtClean="0"/>
              <a:t>School leaving examination results collected in 1978</a:t>
            </a:r>
          </a:p>
          <a:p>
            <a:pPr lvl="1"/>
            <a:endParaRPr lang="en-GB" dirty="0" smtClean="0"/>
          </a:p>
          <a:p>
            <a:pPr lvl="1">
              <a:buNone/>
            </a:pPr>
            <a:endParaRPr lang="en-GB"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GB" dirty="0" smtClean="0"/>
              <a:t>Considerations</a:t>
            </a:r>
            <a:endParaRPr lang="en-GB" dirty="0"/>
          </a:p>
        </p:txBody>
      </p:sp>
      <p:sp>
        <p:nvSpPr>
          <p:cNvPr id="3" name="Content Placeholder 2"/>
          <p:cNvSpPr>
            <a:spLocks noGrp="1"/>
          </p:cNvSpPr>
          <p:nvPr>
            <p:ph idx="1"/>
          </p:nvPr>
        </p:nvSpPr>
        <p:spPr>
          <a:xfrm>
            <a:off x="457200" y="1600200"/>
            <a:ext cx="8229600" cy="4853136"/>
          </a:xfrm>
        </p:spPr>
        <p:txBody>
          <a:bodyPr>
            <a:normAutofit fontScale="70000" lnSpcReduction="20000"/>
          </a:bodyPr>
          <a:lstStyle/>
          <a:p>
            <a:r>
              <a:rPr lang="en-GB" dirty="0" smtClean="0"/>
              <a:t>Although longitudinal designs seem preferable in every way they are hard to administer and expensive</a:t>
            </a:r>
          </a:p>
          <a:p>
            <a:endParaRPr lang="en-GB" dirty="0" smtClean="0"/>
          </a:p>
          <a:p>
            <a:r>
              <a:rPr lang="en-GB" dirty="0" smtClean="0"/>
              <a:t>Think about the types of people likely to take part – response bias?</a:t>
            </a:r>
          </a:p>
          <a:p>
            <a:endParaRPr lang="en-GB" dirty="0" smtClean="0"/>
          </a:p>
          <a:p>
            <a:r>
              <a:rPr lang="en-GB" dirty="0" smtClean="0"/>
              <a:t>How would you like to be chased every few years?</a:t>
            </a:r>
          </a:p>
          <a:p>
            <a:endParaRPr lang="en-GB" dirty="0" smtClean="0"/>
          </a:p>
          <a:p>
            <a:r>
              <a:rPr lang="en-GB" dirty="0" smtClean="0"/>
              <a:t>What if you decide to exit in wave 3?</a:t>
            </a:r>
          </a:p>
          <a:p>
            <a:endParaRPr lang="en-GB" dirty="0" smtClean="0"/>
          </a:p>
          <a:p>
            <a:r>
              <a:rPr lang="en-GB" dirty="0" smtClean="0"/>
              <a:t>You may reduce respondent fatigue in a cross-sectional design</a:t>
            </a:r>
          </a:p>
          <a:p>
            <a:endParaRPr lang="en-GB" dirty="0" smtClean="0"/>
          </a:p>
          <a:p>
            <a:r>
              <a:rPr lang="en-GB" dirty="0" smtClean="0"/>
              <a:t>Sometimes you may wish to replicate a previous study (unlikely to have access to the same sample)</a:t>
            </a:r>
            <a:endParaRPr lang="en-GB"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lstStyle/>
          <a:p>
            <a:r>
              <a:rPr lang="en-GB" dirty="0" smtClean="0"/>
              <a:t>Workshop</a:t>
            </a:r>
            <a:endParaRPr lang="en-GB" dirty="0"/>
          </a:p>
        </p:txBody>
      </p:sp>
      <p:sp>
        <p:nvSpPr>
          <p:cNvPr id="3" name="Content Placeholder 2"/>
          <p:cNvSpPr>
            <a:spLocks noGrp="1"/>
          </p:cNvSpPr>
          <p:nvPr>
            <p:ph idx="1"/>
          </p:nvPr>
        </p:nvSpPr>
        <p:spPr>
          <a:xfrm>
            <a:off x="457200" y="1600200"/>
            <a:ext cx="8229600" cy="4997152"/>
          </a:xfrm>
        </p:spPr>
        <p:txBody>
          <a:bodyPr>
            <a:normAutofit fontScale="77500" lnSpcReduction="20000"/>
          </a:bodyPr>
          <a:lstStyle/>
          <a:p>
            <a:r>
              <a:rPr lang="en-GB" dirty="0" smtClean="0"/>
              <a:t>Work in small groups</a:t>
            </a:r>
          </a:p>
          <a:p>
            <a:endParaRPr lang="en-GB" dirty="0" smtClean="0"/>
          </a:p>
          <a:p>
            <a:r>
              <a:rPr lang="en-GB" dirty="0" smtClean="0"/>
              <a:t>Think of a suitable research question that could be addressed using…</a:t>
            </a:r>
          </a:p>
          <a:p>
            <a:pPr lvl="1"/>
            <a:r>
              <a:rPr lang="en-GB" dirty="0" smtClean="0"/>
              <a:t>A cross-sectional research design</a:t>
            </a:r>
          </a:p>
          <a:p>
            <a:pPr lvl="1"/>
            <a:r>
              <a:rPr lang="en-GB" dirty="0" smtClean="0"/>
              <a:t>A longitudinal research design</a:t>
            </a:r>
          </a:p>
          <a:p>
            <a:pPr lvl="1"/>
            <a:endParaRPr lang="en-GB" dirty="0" smtClean="0"/>
          </a:p>
          <a:p>
            <a:r>
              <a:rPr lang="en-GB" dirty="0" smtClean="0"/>
              <a:t>Justify how the design matches the question</a:t>
            </a:r>
          </a:p>
          <a:p>
            <a:endParaRPr lang="en-GB" dirty="0" smtClean="0"/>
          </a:p>
          <a:p>
            <a:r>
              <a:rPr lang="en-GB" dirty="0" smtClean="0"/>
              <a:t>Think about what variables are being collected, whether changes over time matter, are you comparing different groups?</a:t>
            </a:r>
          </a:p>
          <a:p>
            <a:endParaRPr lang="en-GB" dirty="0" smtClean="0"/>
          </a:p>
          <a:p>
            <a:r>
              <a:rPr lang="en-GB" dirty="0" smtClean="0"/>
              <a:t>I think you’ll find that this is harder than it first appears!</a:t>
            </a:r>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GB" dirty="0" smtClean="0"/>
              <a:t>Introduction</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Questions &amp; Designs</a:t>
            </a:r>
          </a:p>
          <a:p>
            <a:endParaRPr lang="en-GB" dirty="0" smtClean="0"/>
          </a:p>
          <a:p>
            <a:r>
              <a:rPr lang="en-GB" dirty="0" smtClean="0"/>
              <a:t>Cross-Sectional Designs</a:t>
            </a:r>
          </a:p>
          <a:p>
            <a:endParaRPr lang="en-GB" dirty="0" smtClean="0"/>
          </a:p>
          <a:p>
            <a:r>
              <a:rPr lang="en-GB" dirty="0" smtClean="0"/>
              <a:t>Longitudinal </a:t>
            </a:r>
            <a:r>
              <a:rPr lang="en-GB" dirty="0" smtClean="0"/>
              <a:t>Designs</a:t>
            </a:r>
          </a:p>
          <a:p>
            <a:endParaRPr lang="en-GB" dirty="0" smtClean="0"/>
          </a:p>
          <a:p>
            <a:r>
              <a:rPr lang="en-GB" dirty="0" smtClean="0"/>
              <a:t>Considerations</a:t>
            </a:r>
            <a:endParaRPr lang="en-GB" dirty="0" smtClean="0"/>
          </a:p>
          <a:p>
            <a:endParaRPr lang="en-GB" dirty="0" smtClean="0"/>
          </a:p>
          <a:p>
            <a:r>
              <a:rPr lang="en-GB" dirty="0" smtClean="0"/>
              <a:t>Workshop</a:t>
            </a:r>
            <a:endParaRPr lang="en-GB" dirty="0"/>
          </a:p>
        </p:txBody>
      </p:sp>
      <p:pic>
        <p:nvPicPr>
          <p:cNvPr id="32773" name="Picture 5" descr="http://4.bp.blogspot.com/_UXdK4y24QAo/TQX2umT_PXI/AAAAAAAAAZU/3fXurim0fEc/s1600/13-12-2010+10-33-50.gif"/>
          <p:cNvPicPr>
            <a:picLocks noChangeAspect="1" noChangeArrowheads="1"/>
          </p:cNvPicPr>
          <p:nvPr/>
        </p:nvPicPr>
        <p:blipFill>
          <a:blip r:embed="rId2" cstate="print"/>
          <a:srcRect/>
          <a:stretch>
            <a:fillRect/>
          </a:stretch>
        </p:blipFill>
        <p:spPr bwMode="auto">
          <a:xfrm>
            <a:off x="6876256" y="1628800"/>
            <a:ext cx="1619250" cy="1057276"/>
          </a:xfrm>
          <a:prstGeom prst="rect">
            <a:avLst/>
          </a:prstGeom>
          <a:noFill/>
        </p:spPr>
      </p:pic>
      <p:pic>
        <p:nvPicPr>
          <p:cNvPr id="32775" name="Picture 7" descr="http://www.londonmet.ac.uk/fms/MRSite/psd/StudServ/NSS/2011/Logos-Icons/NSS2011_Logo_BlackText_RedTick_GIF.gif"/>
          <p:cNvPicPr>
            <a:picLocks noChangeAspect="1" noChangeArrowheads="1"/>
          </p:cNvPicPr>
          <p:nvPr/>
        </p:nvPicPr>
        <p:blipFill>
          <a:blip r:embed="rId3" cstate="print"/>
          <a:srcRect/>
          <a:stretch>
            <a:fillRect/>
          </a:stretch>
        </p:blipFill>
        <p:spPr bwMode="auto">
          <a:xfrm>
            <a:off x="5724128" y="2924944"/>
            <a:ext cx="1763324" cy="982406"/>
          </a:xfrm>
          <a:prstGeom prst="rect">
            <a:avLst/>
          </a:prstGeom>
          <a:noFill/>
        </p:spPr>
      </p:pic>
      <p:pic>
        <p:nvPicPr>
          <p:cNvPr id="32777" name="Picture 9" descr="http://www.esrc.ac.uk/_images/8-3626CLS.jpg"/>
          <p:cNvPicPr>
            <a:picLocks noChangeAspect="1" noChangeArrowheads="1"/>
          </p:cNvPicPr>
          <p:nvPr/>
        </p:nvPicPr>
        <p:blipFill>
          <a:blip r:embed="rId4" cstate="print"/>
          <a:srcRect/>
          <a:stretch>
            <a:fillRect/>
          </a:stretch>
        </p:blipFill>
        <p:spPr bwMode="auto">
          <a:xfrm>
            <a:off x="7380312" y="4293096"/>
            <a:ext cx="914400" cy="1076326"/>
          </a:xfrm>
          <a:prstGeom prst="rect">
            <a:avLst/>
          </a:prstGeom>
          <a:noFill/>
        </p:spPr>
      </p:pic>
      <p:sp>
        <p:nvSpPr>
          <p:cNvPr id="10" name="TextBox 9"/>
          <p:cNvSpPr txBox="1"/>
          <p:nvPr/>
        </p:nvSpPr>
        <p:spPr>
          <a:xfrm>
            <a:off x="539552" y="5949280"/>
            <a:ext cx="8064896" cy="646331"/>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en-GB" dirty="0" smtClean="0"/>
              <a:t>Note that although the example used are primarily from surveys this does not mean that these are issues exclusive to quantitative research!</a:t>
            </a:r>
            <a:endParaRPr lang="en-GB"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GB" dirty="0" smtClean="0"/>
              <a:t>Questions &amp; Designs</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It is imperative that your research question informs your research design</a:t>
            </a:r>
          </a:p>
          <a:p>
            <a:endParaRPr lang="en-GB" dirty="0" smtClean="0"/>
          </a:p>
          <a:p>
            <a:r>
              <a:rPr lang="en-GB" dirty="0" smtClean="0"/>
              <a:t>Simply put, </a:t>
            </a:r>
            <a:r>
              <a:rPr lang="en-GB" dirty="0" smtClean="0"/>
              <a:t>the ability to answer </a:t>
            </a:r>
            <a:r>
              <a:rPr lang="en-GB" dirty="0" smtClean="0"/>
              <a:t>most research questions is dependent on using the correct research </a:t>
            </a:r>
            <a:r>
              <a:rPr lang="en-GB" dirty="0" smtClean="0"/>
              <a:t>design</a:t>
            </a:r>
          </a:p>
          <a:p>
            <a:endParaRPr lang="en-GB" dirty="0" smtClean="0"/>
          </a:p>
          <a:p>
            <a:r>
              <a:rPr lang="en-GB" dirty="0" smtClean="0"/>
              <a:t>For example, how can you measure changes over time with a one-off survey?</a:t>
            </a:r>
          </a:p>
          <a:p>
            <a:endParaRPr lang="en-GB" dirty="0" smtClean="0"/>
          </a:p>
          <a:p>
            <a:r>
              <a:rPr lang="en-GB" dirty="0" smtClean="0"/>
              <a:t>The issue of research design is often overlooked</a:t>
            </a:r>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GB" dirty="0" smtClean="0"/>
              <a:t>Cross-Sectional Designs I</a:t>
            </a:r>
            <a:endParaRPr lang="en-GB" dirty="0"/>
          </a:p>
        </p:txBody>
      </p:sp>
      <p:sp>
        <p:nvSpPr>
          <p:cNvPr id="3" name="Content Placeholder 2"/>
          <p:cNvSpPr>
            <a:spLocks noGrp="1"/>
          </p:cNvSpPr>
          <p:nvPr>
            <p:ph idx="1"/>
          </p:nvPr>
        </p:nvSpPr>
        <p:spPr/>
        <p:txBody>
          <a:bodyPr>
            <a:normAutofit fontScale="85000" lnSpcReduction="10000"/>
          </a:bodyPr>
          <a:lstStyle/>
          <a:p>
            <a:r>
              <a:rPr lang="en-GB" dirty="0" smtClean="0"/>
              <a:t>Cross-sectional designs have no time dimension (</a:t>
            </a:r>
            <a:r>
              <a:rPr lang="en-GB" i="1" dirty="0" smtClean="0"/>
              <a:t>t</a:t>
            </a:r>
            <a:r>
              <a:rPr lang="en-GB" i="1" baseline="-25000" dirty="0" smtClean="0"/>
              <a:t>1</a:t>
            </a:r>
            <a:r>
              <a:rPr lang="en-GB" i="1" dirty="0" smtClean="0"/>
              <a:t> </a:t>
            </a:r>
            <a:r>
              <a:rPr lang="en-GB" dirty="0" smtClean="0"/>
              <a:t>only)</a:t>
            </a:r>
          </a:p>
          <a:p>
            <a:pPr>
              <a:buNone/>
            </a:pPr>
            <a:endParaRPr lang="en-GB" dirty="0" smtClean="0"/>
          </a:p>
          <a:p>
            <a:r>
              <a:rPr lang="en-GB" dirty="0" smtClean="0"/>
              <a:t>Because of this it can only measure existing differences</a:t>
            </a:r>
          </a:p>
          <a:p>
            <a:pPr>
              <a:buNone/>
            </a:pPr>
            <a:endParaRPr lang="en-GB" dirty="0" smtClean="0"/>
          </a:p>
          <a:p>
            <a:r>
              <a:rPr lang="en-GB" dirty="0" smtClean="0"/>
              <a:t>Cannot be used to measure effect of interventions although it often is (poor educational evaluation post-event)</a:t>
            </a:r>
          </a:p>
          <a:p>
            <a:endParaRPr lang="en-GB" dirty="0" smtClean="0"/>
          </a:p>
          <a:p>
            <a:r>
              <a:rPr lang="en-GB" dirty="0" smtClean="0"/>
              <a:t>Remember the sliced ‘</a:t>
            </a:r>
            <a:r>
              <a:rPr lang="en-GB" dirty="0" err="1" smtClean="0"/>
              <a:t>Vienetta</a:t>
            </a:r>
            <a:r>
              <a:rPr lang="en-GB" dirty="0" smtClean="0"/>
              <a:t>’!</a:t>
            </a:r>
          </a:p>
          <a:p>
            <a:pPr lvl="1"/>
            <a:endParaRPr lang="en-GB" dirty="0" smtClean="0"/>
          </a:p>
          <a:p>
            <a:pPr lvl="1"/>
            <a:endParaRPr lang="en-GB" dirty="0"/>
          </a:p>
        </p:txBody>
      </p:sp>
      <p:pic>
        <p:nvPicPr>
          <p:cNvPr id="2050" name="Picture 2" descr="http://www.faziarizvi.net/blog/wp-content/uploads/2009/01/vienetta2.jpg"/>
          <p:cNvPicPr>
            <a:picLocks noChangeAspect="1" noChangeArrowheads="1"/>
          </p:cNvPicPr>
          <p:nvPr/>
        </p:nvPicPr>
        <p:blipFill>
          <a:blip r:embed="rId2" cstate="print"/>
          <a:srcRect/>
          <a:stretch>
            <a:fillRect/>
          </a:stretch>
        </p:blipFill>
        <p:spPr bwMode="auto">
          <a:xfrm>
            <a:off x="5940152" y="4725144"/>
            <a:ext cx="2631211" cy="1728192"/>
          </a:xfrm>
          <a:prstGeom prst="rect">
            <a:avLst/>
          </a:prstGeom>
          <a:noFill/>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GB" dirty="0" smtClean="0"/>
              <a:t>Cross-Sectional Designs II</a:t>
            </a:r>
            <a:endParaRPr lang="en-GB" dirty="0"/>
          </a:p>
        </p:txBody>
      </p:sp>
      <p:sp>
        <p:nvSpPr>
          <p:cNvPr id="3" name="Content Placeholder 2"/>
          <p:cNvSpPr>
            <a:spLocks noGrp="1"/>
          </p:cNvSpPr>
          <p:nvPr>
            <p:ph idx="1"/>
          </p:nvPr>
        </p:nvSpPr>
        <p:spPr/>
        <p:txBody>
          <a:bodyPr>
            <a:normAutofit fontScale="70000" lnSpcReduction="20000"/>
          </a:bodyPr>
          <a:lstStyle/>
          <a:p>
            <a:r>
              <a:rPr lang="en-GB" dirty="0" smtClean="0"/>
              <a:t>The implications of comparing existing groups at a single point in time are extensive</a:t>
            </a:r>
          </a:p>
          <a:p>
            <a:endParaRPr lang="en-GB" dirty="0" smtClean="0"/>
          </a:p>
          <a:p>
            <a:r>
              <a:rPr lang="en-GB" dirty="0" smtClean="0"/>
              <a:t>Lets say we’re interested in the relationship between household expenditure and number of dependents</a:t>
            </a:r>
          </a:p>
          <a:p>
            <a:endParaRPr lang="en-GB" dirty="0" smtClean="0"/>
          </a:p>
          <a:p>
            <a:r>
              <a:rPr lang="en-GB" dirty="0" smtClean="0"/>
              <a:t>A cross-sectional study might display higher levels of expenditure when more dependents are present but…</a:t>
            </a:r>
          </a:p>
          <a:p>
            <a:pPr>
              <a:buNone/>
            </a:pPr>
            <a:endParaRPr lang="en-GB" dirty="0" smtClean="0"/>
          </a:p>
          <a:p>
            <a:pPr lvl="1"/>
            <a:r>
              <a:rPr lang="en-GB" dirty="0" smtClean="0"/>
              <a:t>What was household expenditure before dependents?</a:t>
            </a:r>
          </a:p>
          <a:p>
            <a:pPr lvl="1"/>
            <a:r>
              <a:rPr lang="en-GB" dirty="0" smtClean="0"/>
              <a:t>Does expenditure change with age of dependents?</a:t>
            </a:r>
          </a:p>
          <a:p>
            <a:pPr lvl="1"/>
            <a:r>
              <a:rPr lang="en-GB" dirty="0" smtClean="0"/>
              <a:t>Are there monthly fluctuations in expenditure?</a:t>
            </a:r>
          </a:p>
          <a:p>
            <a:pPr lvl="1"/>
            <a:r>
              <a:rPr lang="en-GB" dirty="0" smtClean="0"/>
              <a:t>Is this ‘snapshot’ representative of the household?</a:t>
            </a:r>
          </a:p>
          <a:p>
            <a:pPr lvl="1"/>
            <a:endParaRPr lang="en-GB" dirty="0"/>
          </a:p>
        </p:txBody>
      </p:sp>
      <p:sp>
        <p:nvSpPr>
          <p:cNvPr id="4" name="TextBox 3"/>
          <p:cNvSpPr txBox="1"/>
          <p:nvPr/>
        </p:nvSpPr>
        <p:spPr>
          <a:xfrm>
            <a:off x="1187624" y="5877272"/>
            <a:ext cx="6984776" cy="646331"/>
          </a:xfrm>
          <a:prstGeom prst="rect">
            <a:avLst/>
          </a:prstGeom>
        </p:spPr>
        <p:style>
          <a:lnRef idx="1">
            <a:schemeClr val="accent6"/>
          </a:lnRef>
          <a:fillRef idx="2">
            <a:schemeClr val="accent6"/>
          </a:fillRef>
          <a:effectRef idx="1">
            <a:schemeClr val="accent6"/>
          </a:effectRef>
          <a:fontRef idx="minor">
            <a:schemeClr val="dk1"/>
          </a:fontRef>
        </p:style>
        <p:txBody>
          <a:bodyPr wrap="square" rtlCol="0">
            <a:spAutoFit/>
          </a:bodyPr>
          <a:lstStyle/>
          <a:p>
            <a:pPr algn="ctr"/>
            <a:r>
              <a:rPr lang="en-GB" dirty="0" smtClean="0"/>
              <a:t>Can you think of any other questions that are problematic when only asked at a single point in time?</a:t>
            </a:r>
            <a:endParaRPr lang="en-GB"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GB" dirty="0" smtClean="0"/>
              <a:t>Cross-Sectional Designs III</a:t>
            </a:r>
            <a:endParaRPr lang="en-GB" dirty="0"/>
          </a:p>
        </p:txBody>
      </p:sp>
      <p:pic>
        <p:nvPicPr>
          <p:cNvPr id="17410" name="Picture 2" descr="http://www.bookieoffers.co.uk/images/spottheball.jpg"/>
          <p:cNvPicPr>
            <a:picLocks noChangeAspect="1" noChangeArrowheads="1"/>
          </p:cNvPicPr>
          <p:nvPr/>
        </p:nvPicPr>
        <p:blipFill>
          <a:blip r:embed="rId2" cstate="print"/>
          <a:srcRect/>
          <a:stretch>
            <a:fillRect/>
          </a:stretch>
        </p:blipFill>
        <p:spPr bwMode="auto">
          <a:xfrm>
            <a:off x="2195736" y="1700808"/>
            <a:ext cx="4914900" cy="3257550"/>
          </a:xfrm>
          <a:prstGeom prst="rect">
            <a:avLst/>
          </a:prstGeom>
          <a:noFill/>
        </p:spPr>
      </p:pic>
      <p:sp>
        <p:nvSpPr>
          <p:cNvPr id="5" name="TextBox 4"/>
          <p:cNvSpPr txBox="1"/>
          <p:nvPr/>
        </p:nvSpPr>
        <p:spPr>
          <a:xfrm>
            <a:off x="683568" y="5301208"/>
            <a:ext cx="7920880" cy="1200329"/>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en-GB" dirty="0" smtClean="0"/>
              <a:t>The difficulty with saying anything about cross-sectional data is that we have no temporal ‘control’ or reference… think how much easier it would be to predict where the ball is in the picture above if you could see how the players moved and reacted 5 seconds either side of this picture!</a:t>
            </a:r>
            <a:endParaRPr lang="en-GB" dirty="0"/>
          </a:p>
        </p:txBody>
      </p:sp>
      <p:sp>
        <p:nvSpPr>
          <p:cNvPr id="7" name="Oval 6"/>
          <p:cNvSpPr/>
          <p:nvPr/>
        </p:nvSpPr>
        <p:spPr>
          <a:xfrm>
            <a:off x="4572000" y="2276872"/>
            <a:ext cx="72008" cy="72008"/>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p:cNvSpPr/>
          <p:nvPr/>
        </p:nvSpPr>
        <p:spPr>
          <a:xfrm>
            <a:off x="3851920" y="3212976"/>
            <a:ext cx="72008" cy="72008"/>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p:cNvSpPr/>
          <p:nvPr/>
        </p:nvSpPr>
        <p:spPr>
          <a:xfrm>
            <a:off x="3347864" y="2492896"/>
            <a:ext cx="72008" cy="72008"/>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p:cNvSpPr/>
          <p:nvPr/>
        </p:nvSpPr>
        <p:spPr>
          <a:xfrm>
            <a:off x="4716016" y="3933056"/>
            <a:ext cx="72008" cy="72008"/>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p:cNvSpPr/>
          <p:nvPr/>
        </p:nvSpPr>
        <p:spPr>
          <a:xfrm>
            <a:off x="5508104" y="3717032"/>
            <a:ext cx="72008" cy="72008"/>
          </a:xfrm>
          <a:prstGeom prst="ellipse">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GB" dirty="0" smtClean="0"/>
              <a:t>Cross-Sectional Designs V</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Despite these problems cross-sectional designs are very common and used in many studies including</a:t>
            </a:r>
            <a:r>
              <a:rPr lang="en-GB" dirty="0" smtClean="0"/>
              <a:t>:</a:t>
            </a:r>
          </a:p>
          <a:p>
            <a:endParaRPr lang="en-GB" dirty="0" smtClean="0"/>
          </a:p>
          <a:p>
            <a:pPr lvl="1"/>
            <a:r>
              <a:rPr lang="en-GB" dirty="0" smtClean="0"/>
              <a:t>Evaluation and customer service research</a:t>
            </a:r>
          </a:p>
          <a:p>
            <a:pPr lvl="2"/>
            <a:r>
              <a:rPr lang="en-GB" dirty="0" smtClean="0"/>
              <a:t>Standard ‘quick and dirty’ feedback</a:t>
            </a:r>
          </a:p>
          <a:p>
            <a:pPr lvl="2"/>
            <a:r>
              <a:rPr lang="en-GB" dirty="0" smtClean="0"/>
              <a:t>Experiences of interactions not likely to change over time</a:t>
            </a:r>
          </a:p>
          <a:p>
            <a:pPr lvl="2"/>
            <a:r>
              <a:rPr lang="en-GB" dirty="0" smtClean="0"/>
              <a:t>Include most module feedback at university!</a:t>
            </a:r>
          </a:p>
          <a:p>
            <a:pPr lvl="2">
              <a:buNone/>
            </a:pPr>
            <a:endParaRPr lang="en-GB" dirty="0" smtClean="0"/>
          </a:p>
          <a:p>
            <a:pPr lvl="1"/>
            <a:r>
              <a:rPr lang="en-GB" dirty="0" smtClean="0"/>
              <a:t>National Students Survey</a:t>
            </a:r>
          </a:p>
          <a:p>
            <a:pPr lvl="2"/>
            <a:r>
              <a:rPr lang="en-GB" dirty="0" smtClean="0"/>
              <a:t>All undergraduate final year students in UK HEIs</a:t>
            </a:r>
          </a:p>
          <a:p>
            <a:pPr lvl="2"/>
            <a:r>
              <a:rPr lang="en-GB" dirty="0" smtClean="0"/>
              <a:t>Online, postal and telephone</a:t>
            </a:r>
          </a:p>
          <a:p>
            <a:pPr lvl="2">
              <a:buNone/>
            </a:pPr>
            <a:endParaRPr lang="en-GB" dirty="0" smtClean="0"/>
          </a:p>
          <a:p>
            <a:pPr lvl="2"/>
            <a:endParaRPr lang="en-GB"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GB" dirty="0" smtClean="0"/>
              <a:t>Cross-Sectional Designs IV</a:t>
            </a:r>
            <a:endParaRPr lang="en-GB" dirty="0"/>
          </a:p>
        </p:txBody>
      </p:sp>
      <p:sp>
        <p:nvSpPr>
          <p:cNvPr id="3" name="Content Placeholder 2"/>
          <p:cNvSpPr>
            <a:spLocks noGrp="1"/>
          </p:cNvSpPr>
          <p:nvPr>
            <p:ph idx="1"/>
          </p:nvPr>
        </p:nvSpPr>
        <p:spPr>
          <a:xfrm>
            <a:off x="457200" y="1600200"/>
            <a:ext cx="8229600" cy="5141168"/>
          </a:xfrm>
        </p:spPr>
        <p:txBody>
          <a:bodyPr>
            <a:normAutofit fontScale="55000" lnSpcReduction="20000"/>
          </a:bodyPr>
          <a:lstStyle/>
          <a:p>
            <a:r>
              <a:rPr lang="en-GB" dirty="0" smtClean="0"/>
              <a:t>However the lack of an effective ‘control group’ can prove problematic. Remember that in an experiment members of the control and experimental group are randomised (remember last week!)</a:t>
            </a:r>
          </a:p>
          <a:p>
            <a:endParaRPr lang="en-GB" dirty="0" smtClean="0"/>
          </a:p>
          <a:p>
            <a:r>
              <a:rPr lang="en-GB" dirty="0" smtClean="0"/>
              <a:t>This means that both groups should be identical and it is the researcher who initiates the difference through an intervention</a:t>
            </a:r>
          </a:p>
          <a:p>
            <a:endParaRPr lang="en-GB" dirty="0" smtClean="0"/>
          </a:p>
          <a:p>
            <a:r>
              <a:rPr lang="en-GB" dirty="0" smtClean="0"/>
              <a:t>The problem with using existing groups is that they are not randomised – for example, in a male/female comparison it is not only the sex of the respondent that is different</a:t>
            </a:r>
          </a:p>
          <a:p>
            <a:endParaRPr lang="en-GB" dirty="0" smtClean="0"/>
          </a:p>
          <a:p>
            <a:r>
              <a:rPr lang="en-GB" dirty="0" smtClean="0"/>
              <a:t>So here’s the problem. We may find a relationship between income and religiosity, but what is causing what?</a:t>
            </a:r>
          </a:p>
          <a:p>
            <a:endParaRPr lang="en-GB" dirty="0" smtClean="0"/>
          </a:p>
          <a:p>
            <a:r>
              <a:rPr lang="en-GB" dirty="0" smtClean="0"/>
              <a:t>Could this be due to a third non-randomly distributed characteristic such as work ethic?</a:t>
            </a:r>
          </a:p>
          <a:p>
            <a:endParaRPr lang="en-GB" dirty="0" smtClean="0"/>
          </a:p>
          <a:p>
            <a:r>
              <a:rPr lang="en-GB" dirty="0" smtClean="0"/>
              <a:t>Which independent variable is influencing the dependent? Hard to establish causal links because of the inherent variance in existing groups</a:t>
            </a:r>
            <a:endParaRPr lang="en-GB"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lstStyle/>
          <a:p>
            <a:r>
              <a:rPr lang="en-GB" dirty="0" smtClean="0"/>
              <a:t>Cross-Sectional Designs V</a:t>
            </a:r>
            <a:endParaRPr lang="en-GB" dirty="0"/>
          </a:p>
        </p:txBody>
      </p:sp>
      <p:sp>
        <p:nvSpPr>
          <p:cNvPr id="3" name="Content Placeholder 2"/>
          <p:cNvSpPr>
            <a:spLocks noGrp="1"/>
          </p:cNvSpPr>
          <p:nvPr>
            <p:ph idx="1"/>
          </p:nvPr>
        </p:nvSpPr>
        <p:spPr>
          <a:xfrm>
            <a:off x="457200" y="1600201"/>
            <a:ext cx="8229600" cy="748679"/>
          </a:xfrm>
        </p:spPr>
        <p:style>
          <a:lnRef idx="1">
            <a:schemeClr val="accent5"/>
          </a:lnRef>
          <a:fillRef idx="2">
            <a:schemeClr val="accent5"/>
          </a:fillRef>
          <a:effectRef idx="1">
            <a:schemeClr val="accent5"/>
          </a:effectRef>
          <a:fontRef idx="minor">
            <a:schemeClr val="dk1"/>
          </a:fontRef>
        </p:style>
        <p:txBody>
          <a:bodyPr>
            <a:normAutofit fontScale="77500" lnSpcReduction="20000"/>
          </a:bodyPr>
          <a:lstStyle/>
          <a:p>
            <a:pPr marL="0" indent="0" algn="ctr">
              <a:buNone/>
            </a:pPr>
            <a:r>
              <a:rPr lang="en-GB" dirty="0" smtClean="0"/>
              <a:t>As social scientists we need to be very careful about claiming causal links…</a:t>
            </a:r>
            <a:endParaRPr lang="en-GB" dirty="0"/>
          </a:p>
        </p:txBody>
      </p:sp>
      <p:sp>
        <p:nvSpPr>
          <p:cNvPr id="5" name="TextBox 4"/>
          <p:cNvSpPr txBox="1"/>
          <p:nvPr/>
        </p:nvSpPr>
        <p:spPr>
          <a:xfrm>
            <a:off x="1115616" y="2780928"/>
            <a:ext cx="1152128" cy="369332"/>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pPr algn="ctr"/>
            <a:r>
              <a:rPr lang="en-GB" dirty="0" smtClean="0"/>
              <a:t>Sex</a:t>
            </a:r>
            <a:endParaRPr lang="en-GB" dirty="0"/>
          </a:p>
        </p:txBody>
      </p:sp>
      <p:sp>
        <p:nvSpPr>
          <p:cNvPr id="6" name="TextBox 5"/>
          <p:cNvSpPr txBox="1"/>
          <p:nvPr/>
        </p:nvSpPr>
        <p:spPr>
          <a:xfrm>
            <a:off x="7380312" y="2636912"/>
            <a:ext cx="1152128" cy="646331"/>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r>
              <a:rPr lang="en-GB" dirty="0" smtClean="0"/>
              <a:t>Income Level</a:t>
            </a:r>
            <a:endParaRPr lang="en-GB" dirty="0"/>
          </a:p>
        </p:txBody>
      </p:sp>
      <p:cxnSp>
        <p:nvCxnSpPr>
          <p:cNvPr id="8" name="Straight Arrow Connector 7"/>
          <p:cNvCxnSpPr>
            <a:stCxn id="5" idx="3"/>
            <a:endCxn id="6" idx="1"/>
          </p:cNvCxnSpPr>
          <p:nvPr/>
        </p:nvCxnSpPr>
        <p:spPr>
          <a:xfrm flipV="1">
            <a:off x="2267744" y="2960078"/>
            <a:ext cx="5112568" cy="5516"/>
          </a:xfrm>
          <a:prstGeom prst="straightConnector1">
            <a:avLst/>
          </a:prstGeom>
          <a:ln w="25400">
            <a:solidFill>
              <a:srgbClr val="00B050"/>
            </a:solidFill>
            <a:tailEnd type="stealth" w="lg" len="lg"/>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1115616" y="3717032"/>
            <a:ext cx="1152128" cy="369332"/>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pPr algn="ctr"/>
            <a:r>
              <a:rPr lang="en-GB" dirty="0" smtClean="0"/>
              <a:t>Sex</a:t>
            </a:r>
            <a:endParaRPr lang="en-GB" dirty="0"/>
          </a:p>
        </p:txBody>
      </p:sp>
      <p:sp>
        <p:nvSpPr>
          <p:cNvPr id="11" name="TextBox 10"/>
          <p:cNvSpPr txBox="1"/>
          <p:nvPr/>
        </p:nvSpPr>
        <p:spPr>
          <a:xfrm>
            <a:off x="7380312" y="3573016"/>
            <a:ext cx="1152128" cy="646331"/>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r>
              <a:rPr lang="en-GB" dirty="0" smtClean="0"/>
              <a:t>Income Level</a:t>
            </a:r>
            <a:endParaRPr lang="en-GB" dirty="0"/>
          </a:p>
        </p:txBody>
      </p:sp>
      <p:sp>
        <p:nvSpPr>
          <p:cNvPr id="12" name="TextBox 11"/>
          <p:cNvSpPr txBox="1"/>
          <p:nvPr/>
        </p:nvSpPr>
        <p:spPr>
          <a:xfrm>
            <a:off x="2555776" y="3573016"/>
            <a:ext cx="1152128" cy="646331"/>
          </a:xfrm>
          <a:prstGeom prst="rect">
            <a:avLst/>
          </a:prstGeom>
        </p:spPr>
        <p:style>
          <a:lnRef idx="1">
            <a:schemeClr val="accent6"/>
          </a:lnRef>
          <a:fillRef idx="3">
            <a:schemeClr val="accent6"/>
          </a:fillRef>
          <a:effectRef idx="2">
            <a:schemeClr val="accent6"/>
          </a:effectRef>
          <a:fontRef idx="minor">
            <a:schemeClr val="lt1"/>
          </a:fontRef>
        </p:style>
        <p:txBody>
          <a:bodyPr wrap="square" rtlCol="0">
            <a:spAutoFit/>
          </a:bodyPr>
          <a:lstStyle/>
          <a:p>
            <a:pPr algn="ctr"/>
            <a:r>
              <a:rPr lang="en-GB" dirty="0" smtClean="0"/>
              <a:t>Field of Training</a:t>
            </a:r>
            <a:endParaRPr lang="en-GB" dirty="0"/>
          </a:p>
        </p:txBody>
      </p:sp>
      <p:sp>
        <p:nvSpPr>
          <p:cNvPr id="13" name="TextBox 12"/>
          <p:cNvSpPr txBox="1"/>
          <p:nvPr/>
        </p:nvSpPr>
        <p:spPr>
          <a:xfrm>
            <a:off x="3995936" y="3717032"/>
            <a:ext cx="1296144" cy="369332"/>
          </a:xfrm>
          <a:prstGeom prst="rect">
            <a:avLst/>
          </a:prstGeom>
        </p:spPr>
        <p:style>
          <a:lnRef idx="1">
            <a:schemeClr val="accent6"/>
          </a:lnRef>
          <a:fillRef idx="3">
            <a:schemeClr val="accent6"/>
          </a:fillRef>
          <a:effectRef idx="2">
            <a:schemeClr val="accent6"/>
          </a:effectRef>
          <a:fontRef idx="minor">
            <a:schemeClr val="lt1"/>
          </a:fontRef>
        </p:style>
        <p:txBody>
          <a:bodyPr wrap="square" rtlCol="0">
            <a:spAutoFit/>
          </a:bodyPr>
          <a:lstStyle/>
          <a:p>
            <a:pPr algn="ctr"/>
            <a:r>
              <a:rPr lang="en-GB" dirty="0" smtClean="0"/>
              <a:t>Occupation</a:t>
            </a:r>
            <a:endParaRPr lang="en-GB" dirty="0"/>
          </a:p>
        </p:txBody>
      </p:sp>
      <p:sp>
        <p:nvSpPr>
          <p:cNvPr id="14" name="TextBox 13"/>
          <p:cNvSpPr txBox="1"/>
          <p:nvPr/>
        </p:nvSpPr>
        <p:spPr>
          <a:xfrm>
            <a:off x="5580112" y="3573016"/>
            <a:ext cx="1512168" cy="646331"/>
          </a:xfrm>
          <a:prstGeom prst="rect">
            <a:avLst/>
          </a:prstGeom>
        </p:spPr>
        <p:style>
          <a:lnRef idx="1">
            <a:schemeClr val="accent6"/>
          </a:lnRef>
          <a:fillRef idx="3">
            <a:schemeClr val="accent6"/>
          </a:fillRef>
          <a:effectRef idx="2">
            <a:schemeClr val="accent6"/>
          </a:effectRef>
          <a:fontRef idx="minor">
            <a:schemeClr val="lt1"/>
          </a:fontRef>
        </p:style>
        <p:txBody>
          <a:bodyPr wrap="square" rtlCol="0">
            <a:spAutoFit/>
          </a:bodyPr>
          <a:lstStyle/>
          <a:p>
            <a:pPr algn="ctr"/>
            <a:r>
              <a:rPr lang="en-GB" dirty="0" smtClean="0"/>
              <a:t>Promotion Opportunities</a:t>
            </a:r>
            <a:endParaRPr lang="en-GB" dirty="0"/>
          </a:p>
        </p:txBody>
      </p:sp>
      <p:cxnSp>
        <p:nvCxnSpPr>
          <p:cNvPr id="29" name="Straight Arrow Connector 28"/>
          <p:cNvCxnSpPr>
            <a:stCxn id="9" idx="3"/>
            <a:endCxn id="12" idx="1"/>
          </p:cNvCxnSpPr>
          <p:nvPr/>
        </p:nvCxnSpPr>
        <p:spPr>
          <a:xfrm flipV="1">
            <a:off x="2267744" y="3896182"/>
            <a:ext cx="288032" cy="5516"/>
          </a:xfrm>
          <a:prstGeom prst="straightConnector1">
            <a:avLst/>
          </a:prstGeom>
          <a:ln w="25400">
            <a:solidFill>
              <a:srgbClr val="00B05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a:stCxn id="12" idx="3"/>
            <a:endCxn id="13" idx="1"/>
          </p:cNvCxnSpPr>
          <p:nvPr/>
        </p:nvCxnSpPr>
        <p:spPr>
          <a:xfrm>
            <a:off x="3707904" y="3896182"/>
            <a:ext cx="288032" cy="5516"/>
          </a:xfrm>
          <a:prstGeom prst="straightConnector1">
            <a:avLst/>
          </a:prstGeom>
          <a:ln w="25400">
            <a:solidFill>
              <a:srgbClr val="00B05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13" idx="3"/>
            <a:endCxn id="14" idx="1"/>
          </p:cNvCxnSpPr>
          <p:nvPr/>
        </p:nvCxnSpPr>
        <p:spPr>
          <a:xfrm flipV="1">
            <a:off x="5292080" y="3896182"/>
            <a:ext cx="288032" cy="5516"/>
          </a:xfrm>
          <a:prstGeom prst="straightConnector1">
            <a:avLst/>
          </a:prstGeom>
          <a:ln w="25400">
            <a:solidFill>
              <a:srgbClr val="00B05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38" name="Straight Arrow Connector 37"/>
          <p:cNvCxnSpPr>
            <a:stCxn id="14" idx="3"/>
            <a:endCxn id="11" idx="1"/>
          </p:cNvCxnSpPr>
          <p:nvPr/>
        </p:nvCxnSpPr>
        <p:spPr>
          <a:xfrm>
            <a:off x="7092280" y="3896182"/>
            <a:ext cx="288032" cy="0"/>
          </a:xfrm>
          <a:prstGeom prst="straightConnector1">
            <a:avLst/>
          </a:prstGeom>
          <a:ln w="25400">
            <a:solidFill>
              <a:srgbClr val="00B050"/>
            </a:solidFill>
            <a:tailEnd type="stealth" w="lg" len="lg"/>
          </a:ln>
        </p:spPr>
        <p:style>
          <a:lnRef idx="1">
            <a:schemeClr val="accent1"/>
          </a:lnRef>
          <a:fillRef idx="0">
            <a:schemeClr val="accent1"/>
          </a:fillRef>
          <a:effectRef idx="0">
            <a:schemeClr val="accent1"/>
          </a:effectRef>
          <a:fontRef idx="minor">
            <a:schemeClr val="tx1"/>
          </a:fontRef>
        </p:style>
      </p:cxnSp>
      <p:sp>
        <p:nvSpPr>
          <p:cNvPr id="41" name="TextBox 40"/>
          <p:cNvSpPr txBox="1"/>
          <p:nvPr/>
        </p:nvSpPr>
        <p:spPr>
          <a:xfrm>
            <a:off x="1115616" y="5229200"/>
            <a:ext cx="1152128" cy="369332"/>
          </a:xfrm>
          <a:prstGeom prst="rect">
            <a:avLst/>
          </a:prstGeom>
        </p:spPr>
        <p:style>
          <a:lnRef idx="1">
            <a:schemeClr val="accent1"/>
          </a:lnRef>
          <a:fillRef idx="3">
            <a:schemeClr val="accent1"/>
          </a:fillRef>
          <a:effectRef idx="2">
            <a:schemeClr val="accent1"/>
          </a:effectRef>
          <a:fontRef idx="minor">
            <a:schemeClr val="lt1"/>
          </a:fontRef>
        </p:style>
        <p:txBody>
          <a:bodyPr wrap="square" rtlCol="0">
            <a:spAutoFit/>
          </a:bodyPr>
          <a:lstStyle/>
          <a:p>
            <a:pPr algn="ctr"/>
            <a:r>
              <a:rPr lang="en-GB" dirty="0" smtClean="0"/>
              <a:t>Sex</a:t>
            </a:r>
            <a:endParaRPr lang="en-GB" dirty="0"/>
          </a:p>
        </p:txBody>
      </p:sp>
      <p:sp>
        <p:nvSpPr>
          <p:cNvPr id="42" name="TextBox 41"/>
          <p:cNvSpPr txBox="1"/>
          <p:nvPr/>
        </p:nvSpPr>
        <p:spPr>
          <a:xfrm>
            <a:off x="7380312" y="5085184"/>
            <a:ext cx="1152128" cy="646331"/>
          </a:xfrm>
          <a:prstGeom prst="rect">
            <a:avLst/>
          </a:prstGeom>
        </p:spPr>
        <p:style>
          <a:lnRef idx="1">
            <a:schemeClr val="accent2"/>
          </a:lnRef>
          <a:fillRef idx="3">
            <a:schemeClr val="accent2"/>
          </a:fillRef>
          <a:effectRef idx="2">
            <a:schemeClr val="accent2"/>
          </a:effectRef>
          <a:fontRef idx="minor">
            <a:schemeClr val="lt1"/>
          </a:fontRef>
        </p:style>
        <p:txBody>
          <a:bodyPr wrap="square" rtlCol="0">
            <a:spAutoFit/>
          </a:bodyPr>
          <a:lstStyle/>
          <a:p>
            <a:pPr algn="ctr"/>
            <a:r>
              <a:rPr lang="en-GB" dirty="0" smtClean="0"/>
              <a:t>Income Level</a:t>
            </a:r>
            <a:endParaRPr lang="en-GB" dirty="0"/>
          </a:p>
        </p:txBody>
      </p:sp>
      <p:sp>
        <p:nvSpPr>
          <p:cNvPr id="43" name="TextBox 42"/>
          <p:cNvSpPr txBox="1"/>
          <p:nvPr/>
        </p:nvSpPr>
        <p:spPr>
          <a:xfrm>
            <a:off x="2987824" y="4509120"/>
            <a:ext cx="1152128" cy="646331"/>
          </a:xfrm>
          <a:prstGeom prst="rect">
            <a:avLst/>
          </a:prstGeom>
        </p:spPr>
        <p:style>
          <a:lnRef idx="1">
            <a:schemeClr val="accent6"/>
          </a:lnRef>
          <a:fillRef idx="3">
            <a:schemeClr val="accent6"/>
          </a:fillRef>
          <a:effectRef idx="2">
            <a:schemeClr val="accent6"/>
          </a:effectRef>
          <a:fontRef idx="minor">
            <a:schemeClr val="lt1"/>
          </a:fontRef>
        </p:style>
        <p:txBody>
          <a:bodyPr wrap="square" rtlCol="0">
            <a:spAutoFit/>
          </a:bodyPr>
          <a:lstStyle/>
          <a:p>
            <a:pPr algn="ctr"/>
            <a:r>
              <a:rPr lang="en-GB" dirty="0" smtClean="0"/>
              <a:t>Field of Training</a:t>
            </a:r>
            <a:endParaRPr lang="en-GB" dirty="0"/>
          </a:p>
        </p:txBody>
      </p:sp>
      <p:sp>
        <p:nvSpPr>
          <p:cNvPr id="44" name="TextBox 43"/>
          <p:cNvSpPr txBox="1"/>
          <p:nvPr/>
        </p:nvSpPr>
        <p:spPr>
          <a:xfrm>
            <a:off x="5148064" y="4653136"/>
            <a:ext cx="1296144" cy="369332"/>
          </a:xfrm>
          <a:prstGeom prst="rect">
            <a:avLst/>
          </a:prstGeom>
        </p:spPr>
        <p:style>
          <a:lnRef idx="1">
            <a:schemeClr val="accent6"/>
          </a:lnRef>
          <a:fillRef idx="3">
            <a:schemeClr val="accent6"/>
          </a:fillRef>
          <a:effectRef idx="2">
            <a:schemeClr val="accent6"/>
          </a:effectRef>
          <a:fontRef idx="minor">
            <a:schemeClr val="lt1"/>
          </a:fontRef>
        </p:style>
        <p:txBody>
          <a:bodyPr wrap="square" rtlCol="0">
            <a:spAutoFit/>
          </a:bodyPr>
          <a:lstStyle/>
          <a:p>
            <a:pPr algn="ctr"/>
            <a:r>
              <a:rPr lang="en-GB" dirty="0" smtClean="0"/>
              <a:t>Occupation</a:t>
            </a:r>
            <a:endParaRPr lang="en-GB" dirty="0"/>
          </a:p>
        </p:txBody>
      </p:sp>
      <p:sp>
        <p:nvSpPr>
          <p:cNvPr id="45" name="TextBox 44"/>
          <p:cNvSpPr txBox="1"/>
          <p:nvPr/>
        </p:nvSpPr>
        <p:spPr>
          <a:xfrm>
            <a:off x="2555776" y="5589240"/>
            <a:ext cx="1656184" cy="646331"/>
          </a:xfrm>
          <a:prstGeom prst="rect">
            <a:avLst/>
          </a:prstGeom>
        </p:spPr>
        <p:style>
          <a:lnRef idx="1">
            <a:schemeClr val="accent6"/>
          </a:lnRef>
          <a:fillRef idx="3">
            <a:schemeClr val="accent6"/>
          </a:fillRef>
          <a:effectRef idx="2">
            <a:schemeClr val="accent6"/>
          </a:effectRef>
          <a:fontRef idx="minor">
            <a:schemeClr val="lt1"/>
          </a:fontRef>
        </p:style>
        <p:txBody>
          <a:bodyPr wrap="square" rtlCol="0">
            <a:spAutoFit/>
          </a:bodyPr>
          <a:lstStyle/>
          <a:p>
            <a:pPr algn="ctr"/>
            <a:r>
              <a:rPr lang="en-GB" dirty="0" smtClean="0"/>
              <a:t>Childcare Responsibilities</a:t>
            </a:r>
            <a:endParaRPr lang="en-GB" dirty="0"/>
          </a:p>
        </p:txBody>
      </p:sp>
      <p:cxnSp>
        <p:nvCxnSpPr>
          <p:cNvPr id="46" name="Straight Arrow Connector 45"/>
          <p:cNvCxnSpPr>
            <a:stCxn id="41" idx="3"/>
            <a:endCxn id="43" idx="1"/>
          </p:cNvCxnSpPr>
          <p:nvPr/>
        </p:nvCxnSpPr>
        <p:spPr>
          <a:xfrm flipV="1">
            <a:off x="2267744" y="4832286"/>
            <a:ext cx="720080" cy="581580"/>
          </a:xfrm>
          <a:prstGeom prst="straightConnector1">
            <a:avLst/>
          </a:prstGeom>
          <a:ln w="25400">
            <a:solidFill>
              <a:srgbClr val="00B05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47" name="Straight Arrow Connector 46"/>
          <p:cNvCxnSpPr>
            <a:stCxn id="43" idx="3"/>
            <a:endCxn id="44" idx="1"/>
          </p:cNvCxnSpPr>
          <p:nvPr/>
        </p:nvCxnSpPr>
        <p:spPr>
          <a:xfrm>
            <a:off x="4139952" y="4832286"/>
            <a:ext cx="1008112" cy="5516"/>
          </a:xfrm>
          <a:prstGeom prst="straightConnector1">
            <a:avLst/>
          </a:prstGeom>
          <a:ln w="25400">
            <a:solidFill>
              <a:srgbClr val="00B05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48" name="Straight Arrow Connector 47"/>
          <p:cNvCxnSpPr>
            <a:stCxn id="41" idx="3"/>
            <a:endCxn id="45" idx="1"/>
          </p:cNvCxnSpPr>
          <p:nvPr/>
        </p:nvCxnSpPr>
        <p:spPr>
          <a:xfrm>
            <a:off x="2267744" y="5413866"/>
            <a:ext cx="288032" cy="498540"/>
          </a:xfrm>
          <a:prstGeom prst="straightConnector1">
            <a:avLst/>
          </a:prstGeom>
          <a:ln w="25400">
            <a:solidFill>
              <a:srgbClr val="00B05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a:stCxn id="44" idx="3"/>
          </p:cNvCxnSpPr>
          <p:nvPr/>
        </p:nvCxnSpPr>
        <p:spPr>
          <a:xfrm>
            <a:off x="6444208" y="4837802"/>
            <a:ext cx="864096" cy="463406"/>
          </a:xfrm>
          <a:prstGeom prst="straightConnector1">
            <a:avLst/>
          </a:prstGeom>
          <a:ln w="25400">
            <a:solidFill>
              <a:srgbClr val="00B050"/>
            </a:solidFill>
            <a:tailEnd type="stealth" w="lg" len="lg"/>
          </a:ln>
        </p:spPr>
        <p:style>
          <a:lnRef idx="1">
            <a:schemeClr val="accent1"/>
          </a:lnRef>
          <a:fillRef idx="0">
            <a:schemeClr val="accent1"/>
          </a:fillRef>
          <a:effectRef idx="0">
            <a:schemeClr val="accent1"/>
          </a:effectRef>
          <a:fontRef idx="minor">
            <a:schemeClr val="tx1"/>
          </a:fontRef>
        </p:style>
      </p:cxnSp>
      <p:sp>
        <p:nvSpPr>
          <p:cNvPr id="61" name="TextBox 60"/>
          <p:cNvSpPr txBox="1"/>
          <p:nvPr/>
        </p:nvSpPr>
        <p:spPr>
          <a:xfrm>
            <a:off x="4932040" y="5589240"/>
            <a:ext cx="1656184" cy="646331"/>
          </a:xfrm>
          <a:prstGeom prst="rect">
            <a:avLst/>
          </a:prstGeom>
        </p:spPr>
        <p:style>
          <a:lnRef idx="1">
            <a:schemeClr val="accent6"/>
          </a:lnRef>
          <a:fillRef idx="3">
            <a:schemeClr val="accent6"/>
          </a:fillRef>
          <a:effectRef idx="2">
            <a:schemeClr val="accent6"/>
          </a:effectRef>
          <a:fontRef idx="minor">
            <a:schemeClr val="lt1"/>
          </a:fontRef>
        </p:style>
        <p:txBody>
          <a:bodyPr wrap="square" rtlCol="0">
            <a:spAutoFit/>
          </a:bodyPr>
          <a:lstStyle/>
          <a:p>
            <a:pPr algn="ctr"/>
            <a:r>
              <a:rPr lang="en-GB" dirty="0" smtClean="0"/>
              <a:t>Part-time or Full-time Work</a:t>
            </a:r>
            <a:endParaRPr lang="en-GB" dirty="0"/>
          </a:p>
        </p:txBody>
      </p:sp>
      <p:cxnSp>
        <p:nvCxnSpPr>
          <p:cNvPr id="62" name="Straight Arrow Connector 61"/>
          <p:cNvCxnSpPr>
            <a:stCxn id="45" idx="3"/>
            <a:endCxn id="61" idx="1"/>
          </p:cNvCxnSpPr>
          <p:nvPr/>
        </p:nvCxnSpPr>
        <p:spPr>
          <a:xfrm>
            <a:off x="4211960" y="5912406"/>
            <a:ext cx="720080" cy="0"/>
          </a:xfrm>
          <a:prstGeom prst="straightConnector1">
            <a:avLst/>
          </a:prstGeom>
          <a:ln w="25400">
            <a:solidFill>
              <a:srgbClr val="00B05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65" name="Straight Arrow Connector 64"/>
          <p:cNvCxnSpPr>
            <a:stCxn id="61" idx="3"/>
          </p:cNvCxnSpPr>
          <p:nvPr/>
        </p:nvCxnSpPr>
        <p:spPr>
          <a:xfrm flipV="1">
            <a:off x="6588224" y="5517232"/>
            <a:ext cx="720080" cy="395174"/>
          </a:xfrm>
          <a:prstGeom prst="straightConnector1">
            <a:avLst/>
          </a:prstGeom>
          <a:ln w="25400">
            <a:solidFill>
              <a:srgbClr val="00B05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a:stCxn id="41" idx="3"/>
            <a:endCxn id="42" idx="1"/>
          </p:cNvCxnSpPr>
          <p:nvPr/>
        </p:nvCxnSpPr>
        <p:spPr>
          <a:xfrm flipV="1">
            <a:off x="2267744" y="5408350"/>
            <a:ext cx="5112568" cy="5516"/>
          </a:xfrm>
          <a:prstGeom prst="straightConnector1">
            <a:avLst/>
          </a:prstGeom>
          <a:ln w="25400">
            <a:solidFill>
              <a:srgbClr val="00B050"/>
            </a:solidFill>
            <a:tailEnd type="stealth" w="lg" len="lg"/>
          </a:ln>
        </p:spPr>
        <p:style>
          <a:lnRef idx="1">
            <a:schemeClr val="accent1"/>
          </a:lnRef>
          <a:fillRef idx="0">
            <a:schemeClr val="accent1"/>
          </a:fillRef>
          <a:effectRef idx="0">
            <a:schemeClr val="accent1"/>
          </a:effectRef>
          <a:fontRef idx="minor">
            <a:schemeClr val="tx1"/>
          </a:fontRef>
        </p:style>
      </p:cxnSp>
      <p:cxnSp>
        <p:nvCxnSpPr>
          <p:cNvPr id="83" name="Straight Arrow Connector 82"/>
          <p:cNvCxnSpPr>
            <a:stCxn id="43" idx="3"/>
            <a:endCxn id="61" idx="0"/>
          </p:cNvCxnSpPr>
          <p:nvPr/>
        </p:nvCxnSpPr>
        <p:spPr>
          <a:xfrm>
            <a:off x="4139952" y="4832286"/>
            <a:ext cx="1620180" cy="756954"/>
          </a:xfrm>
          <a:prstGeom prst="straightConnector1">
            <a:avLst/>
          </a:prstGeom>
          <a:ln w="25400">
            <a:solidFill>
              <a:srgbClr val="00B050"/>
            </a:solidFill>
            <a:tailEnd type="stealth" w="lg" len="lg"/>
          </a:ln>
        </p:spPr>
        <p:style>
          <a:lnRef idx="1">
            <a:schemeClr val="accent1"/>
          </a:lnRef>
          <a:fillRef idx="0">
            <a:schemeClr val="accent1"/>
          </a:fillRef>
          <a:effectRef idx="0">
            <a:schemeClr val="accent1"/>
          </a:effectRef>
          <a:fontRef idx="minor">
            <a:schemeClr val="tx1"/>
          </a:fontRef>
        </p:style>
      </p:cxnSp>
      <p:sp>
        <p:nvSpPr>
          <p:cNvPr id="88" name="Rectangle 87"/>
          <p:cNvSpPr/>
          <p:nvPr/>
        </p:nvSpPr>
        <p:spPr>
          <a:xfrm>
            <a:off x="971600" y="2564904"/>
            <a:ext cx="7704856" cy="792088"/>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9" name="Rectangle 88"/>
          <p:cNvSpPr/>
          <p:nvPr/>
        </p:nvSpPr>
        <p:spPr>
          <a:xfrm>
            <a:off x="971600" y="3501008"/>
            <a:ext cx="7704856" cy="792088"/>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0" name="Rectangle 89"/>
          <p:cNvSpPr/>
          <p:nvPr/>
        </p:nvSpPr>
        <p:spPr>
          <a:xfrm>
            <a:off x="971600" y="4437112"/>
            <a:ext cx="7704856" cy="1872208"/>
          </a:xfrm>
          <a:prstGeom prst="rect">
            <a:avLst/>
          </a:prstGeom>
          <a:noFill/>
          <a:ln>
            <a:solidFill>
              <a:schemeClr val="tx1">
                <a:lumMod val="95000"/>
                <a:lumOff val="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1" name="TextBox 90"/>
          <p:cNvSpPr txBox="1"/>
          <p:nvPr/>
        </p:nvSpPr>
        <p:spPr>
          <a:xfrm>
            <a:off x="107504" y="2708920"/>
            <a:ext cx="827584" cy="523220"/>
          </a:xfrm>
          <a:prstGeom prst="rect">
            <a:avLst/>
          </a:prstGeom>
          <a:noFill/>
        </p:spPr>
        <p:txBody>
          <a:bodyPr wrap="square" rtlCol="0">
            <a:spAutoFit/>
          </a:bodyPr>
          <a:lstStyle/>
          <a:p>
            <a:pPr algn="ctr"/>
            <a:r>
              <a:rPr lang="en-GB" sz="1400" b="1" dirty="0" smtClean="0"/>
              <a:t>DIRECT CAUSAL</a:t>
            </a:r>
            <a:endParaRPr lang="en-GB" sz="1400" b="1" dirty="0"/>
          </a:p>
        </p:txBody>
      </p:sp>
      <p:sp>
        <p:nvSpPr>
          <p:cNvPr id="93" name="TextBox 92"/>
          <p:cNvSpPr txBox="1"/>
          <p:nvPr/>
        </p:nvSpPr>
        <p:spPr>
          <a:xfrm>
            <a:off x="0" y="3645024"/>
            <a:ext cx="1007096" cy="523220"/>
          </a:xfrm>
          <a:prstGeom prst="rect">
            <a:avLst/>
          </a:prstGeom>
          <a:noFill/>
        </p:spPr>
        <p:txBody>
          <a:bodyPr wrap="square" rtlCol="0">
            <a:spAutoFit/>
          </a:bodyPr>
          <a:lstStyle/>
          <a:p>
            <a:pPr algn="ctr"/>
            <a:r>
              <a:rPr lang="en-GB" sz="1400" b="1" dirty="0" smtClean="0"/>
              <a:t>INDIRECT CAUSAL</a:t>
            </a:r>
            <a:endParaRPr lang="en-GB" sz="1400" b="1" dirty="0"/>
          </a:p>
        </p:txBody>
      </p:sp>
      <p:sp>
        <p:nvSpPr>
          <p:cNvPr id="94" name="TextBox 93"/>
          <p:cNvSpPr txBox="1"/>
          <p:nvPr/>
        </p:nvSpPr>
        <p:spPr>
          <a:xfrm>
            <a:off x="0" y="4941168"/>
            <a:ext cx="971600" cy="954107"/>
          </a:xfrm>
          <a:prstGeom prst="rect">
            <a:avLst/>
          </a:prstGeom>
          <a:noFill/>
        </p:spPr>
        <p:txBody>
          <a:bodyPr wrap="square" rtlCol="0">
            <a:spAutoFit/>
          </a:bodyPr>
          <a:lstStyle/>
          <a:p>
            <a:pPr algn="ctr"/>
            <a:r>
              <a:rPr lang="en-GB" sz="1400" b="1" dirty="0" smtClean="0"/>
              <a:t>COMPLEX DIRECT &amp; INDIRECT CAUSAL</a:t>
            </a:r>
            <a:endParaRPr lang="en-GB" sz="1400" b="1" dirty="0"/>
          </a:p>
        </p:txBody>
      </p:sp>
      <p:sp>
        <p:nvSpPr>
          <p:cNvPr id="95" name="TextBox 94"/>
          <p:cNvSpPr txBox="1"/>
          <p:nvPr/>
        </p:nvSpPr>
        <p:spPr>
          <a:xfrm>
            <a:off x="6372200" y="6381328"/>
            <a:ext cx="2304256" cy="338554"/>
          </a:xfrm>
          <a:prstGeom prst="rect">
            <a:avLst/>
          </a:prstGeom>
          <a:noFill/>
        </p:spPr>
        <p:txBody>
          <a:bodyPr wrap="square" rtlCol="0">
            <a:spAutoFit/>
          </a:bodyPr>
          <a:lstStyle/>
          <a:p>
            <a:pPr algn="r"/>
            <a:r>
              <a:rPr lang="en-GB" sz="1600" i="1" dirty="0" smtClean="0"/>
              <a:t>Source: de </a:t>
            </a:r>
            <a:r>
              <a:rPr lang="en-GB" sz="1600" i="1" dirty="0" err="1" smtClean="0"/>
              <a:t>Vaus</a:t>
            </a:r>
            <a:r>
              <a:rPr lang="en-GB" sz="1600" i="1" dirty="0" smtClean="0"/>
              <a:t> 2011</a:t>
            </a:r>
            <a:endParaRPr lang="en-GB" sz="1600" i="1"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ssolve">
                                      <p:cBhvr>
                                        <p:cTn id="7" dur="500"/>
                                        <p:tgtEl>
                                          <p:spTgt spid="5"/>
                                        </p:tgtEl>
                                      </p:cBhvr>
                                    </p:animEffect>
                                  </p:childTnLst>
                                </p:cTn>
                              </p:par>
                              <p:par>
                                <p:cTn id="8" presetID="9" presetClass="entr" presetSubtype="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dissolve">
                                      <p:cBhvr>
                                        <p:cTn id="10" dur="500"/>
                                        <p:tgtEl>
                                          <p:spTgt spid="6"/>
                                        </p:tgtEl>
                                      </p:cBhvr>
                                    </p:animEffect>
                                  </p:childTnLst>
                                </p:cTn>
                              </p:par>
                              <p:par>
                                <p:cTn id="11" presetID="9" presetClass="entr" presetSubtype="0" fill="hold" nodeType="withEffect">
                                  <p:stCondLst>
                                    <p:cond delay="0"/>
                                  </p:stCondLst>
                                  <p:childTnLst>
                                    <p:set>
                                      <p:cBhvr>
                                        <p:cTn id="12" dur="1" fill="hold">
                                          <p:stCondLst>
                                            <p:cond delay="0"/>
                                          </p:stCondLst>
                                        </p:cTn>
                                        <p:tgtEl>
                                          <p:spTgt spid="8"/>
                                        </p:tgtEl>
                                        <p:attrNameLst>
                                          <p:attrName>style.visibility</p:attrName>
                                        </p:attrNameLst>
                                      </p:cBhvr>
                                      <p:to>
                                        <p:strVal val="visible"/>
                                      </p:to>
                                    </p:set>
                                    <p:animEffect transition="in" filter="dissolve">
                                      <p:cBhvr>
                                        <p:cTn id="13" dur="500"/>
                                        <p:tgtEl>
                                          <p:spTgt spid="8"/>
                                        </p:tgtEl>
                                      </p:cBhvr>
                                    </p:animEffect>
                                  </p:childTnLst>
                                </p:cTn>
                              </p:par>
                              <p:par>
                                <p:cTn id="14" presetID="9" presetClass="entr" presetSubtype="0" fill="hold" grpId="0" nodeType="withEffect">
                                  <p:stCondLst>
                                    <p:cond delay="0"/>
                                  </p:stCondLst>
                                  <p:childTnLst>
                                    <p:set>
                                      <p:cBhvr>
                                        <p:cTn id="15" dur="1" fill="hold">
                                          <p:stCondLst>
                                            <p:cond delay="0"/>
                                          </p:stCondLst>
                                        </p:cTn>
                                        <p:tgtEl>
                                          <p:spTgt spid="88"/>
                                        </p:tgtEl>
                                        <p:attrNameLst>
                                          <p:attrName>style.visibility</p:attrName>
                                        </p:attrNameLst>
                                      </p:cBhvr>
                                      <p:to>
                                        <p:strVal val="visible"/>
                                      </p:to>
                                    </p:set>
                                    <p:animEffect transition="in" filter="dissolve">
                                      <p:cBhvr>
                                        <p:cTn id="16" dur="500"/>
                                        <p:tgtEl>
                                          <p:spTgt spid="88"/>
                                        </p:tgtEl>
                                      </p:cBhvr>
                                    </p:animEffect>
                                  </p:childTnLst>
                                </p:cTn>
                              </p:par>
                              <p:par>
                                <p:cTn id="17" presetID="9" presetClass="entr" presetSubtype="0" fill="hold" grpId="0" nodeType="withEffect">
                                  <p:stCondLst>
                                    <p:cond delay="0"/>
                                  </p:stCondLst>
                                  <p:childTnLst>
                                    <p:set>
                                      <p:cBhvr>
                                        <p:cTn id="18" dur="1" fill="hold">
                                          <p:stCondLst>
                                            <p:cond delay="0"/>
                                          </p:stCondLst>
                                        </p:cTn>
                                        <p:tgtEl>
                                          <p:spTgt spid="91"/>
                                        </p:tgtEl>
                                        <p:attrNameLst>
                                          <p:attrName>style.visibility</p:attrName>
                                        </p:attrNameLst>
                                      </p:cBhvr>
                                      <p:to>
                                        <p:strVal val="visible"/>
                                      </p:to>
                                    </p:set>
                                    <p:animEffect transition="in" filter="dissolve">
                                      <p:cBhvr>
                                        <p:cTn id="19" dur="500"/>
                                        <p:tgtEl>
                                          <p:spTgt spid="91"/>
                                        </p:tgtEl>
                                      </p:cBhvr>
                                    </p:animEffect>
                                  </p:childTnLst>
                                </p:cTn>
                              </p:par>
                            </p:childTnLst>
                          </p:cTn>
                        </p:par>
                      </p:childTnLst>
                    </p:cTn>
                  </p:par>
                  <p:par>
                    <p:cTn id="20" fill="hold">
                      <p:stCondLst>
                        <p:cond delay="indefinite"/>
                      </p:stCondLst>
                      <p:childTnLst>
                        <p:par>
                          <p:cTn id="21" fill="hold">
                            <p:stCondLst>
                              <p:cond delay="0"/>
                            </p:stCondLst>
                            <p:childTnLst>
                              <p:par>
                                <p:cTn id="22" presetID="9" presetClass="entr" presetSubtype="0" fill="hold" grpId="0" nodeType="click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dissolve">
                                      <p:cBhvr>
                                        <p:cTn id="24" dur="500"/>
                                        <p:tgtEl>
                                          <p:spTgt spid="9"/>
                                        </p:tgtEl>
                                      </p:cBhvr>
                                    </p:animEffect>
                                  </p:childTnLst>
                                </p:cTn>
                              </p:par>
                              <p:par>
                                <p:cTn id="25" presetID="9" presetClass="entr" presetSubtype="0" fill="hold" grpId="0" nodeType="with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dissolve">
                                      <p:cBhvr>
                                        <p:cTn id="27" dur="500"/>
                                        <p:tgtEl>
                                          <p:spTgt spid="11"/>
                                        </p:tgtEl>
                                      </p:cBhvr>
                                    </p:animEffect>
                                  </p:childTnLst>
                                </p:cTn>
                              </p:par>
                              <p:par>
                                <p:cTn id="28" presetID="9" presetClass="entr" presetSubtype="0" fill="hold" grpId="0" nodeType="withEffect">
                                  <p:stCondLst>
                                    <p:cond delay="0"/>
                                  </p:stCondLst>
                                  <p:childTnLst>
                                    <p:set>
                                      <p:cBhvr>
                                        <p:cTn id="29" dur="1" fill="hold">
                                          <p:stCondLst>
                                            <p:cond delay="0"/>
                                          </p:stCondLst>
                                        </p:cTn>
                                        <p:tgtEl>
                                          <p:spTgt spid="12"/>
                                        </p:tgtEl>
                                        <p:attrNameLst>
                                          <p:attrName>style.visibility</p:attrName>
                                        </p:attrNameLst>
                                      </p:cBhvr>
                                      <p:to>
                                        <p:strVal val="visible"/>
                                      </p:to>
                                    </p:set>
                                    <p:animEffect transition="in" filter="dissolve">
                                      <p:cBhvr>
                                        <p:cTn id="30" dur="500"/>
                                        <p:tgtEl>
                                          <p:spTgt spid="12"/>
                                        </p:tgtEl>
                                      </p:cBhvr>
                                    </p:animEffect>
                                  </p:childTnLst>
                                </p:cTn>
                              </p:par>
                              <p:par>
                                <p:cTn id="31" presetID="9" presetClass="entr" presetSubtype="0" fill="hold" grpId="0" nodeType="withEffect">
                                  <p:stCondLst>
                                    <p:cond delay="0"/>
                                  </p:stCondLst>
                                  <p:childTnLst>
                                    <p:set>
                                      <p:cBhvr>
                                        <p:cTn id="32" dur="1" fill="hold">
                                          <p:stCondLst>
                                            <p:cond delay="0"/>
                                          </p:stCondLst>
                                        </p:cTn>
                                        <p:tgtEl>
                                          <p:spTgt spid="13"/>
                                        </p:tgtEl>
                                        <p:attrNameLst>
                                          <p:attrName>style.visibility</p:attrName>
                                        </p:attrNameLst>
                                      </p:cBhvr>
                                      <p:to>
                                        <p:strVal val="visible"/>
                                      </p:to>
                                    </p:set>
                                    <p:animEffect transition="in" filter="dissolve">
                                      <p:cBhvr>
                                        <p:cTn id="33" dur="500"/>
                                        <p:tgtEl>
                                          <p:spTgt spid="13"/>
                                        </p:tgtEl>
                                      </p:cBhvr>
                                    </p:animEffect>
                                  </p:childTnLst>
                                </p:cTn>
                              </p:par>
                              <p:par>
                                <p:cTn id="34" presetID="9" presetClass="entr" presetSubtype="0" fill="hold" grpId="0" nodeType="withEffect">
                                  <p:stCondLst>
                                    <p:cond delay="0"/>
                                  </p:stCondLst>
                                  <p:childTnLst>
                                    <p:set>
                                      <p:cBhvr>
                                        <p:cTn id="35" dur="1" fill="hold">
                                          <p:stCondLst>
                                            <p:cond delay="0"/>
                                          </p:stCondLst>
                                        </p:cTn>
                                        <p:tgtEl>
                                          <p:spTgt spid="14"/>
                                        </p:tgtEl>
                                        <p:attrNameLst>
                                          <p:attrName>style.visibility</p:attrName>
                                        </p:attrNameLst>
                                      </p:cBhvr>
                                      <p:to>
                                        <p:strVal val="visible"/>
                                      </p:to>
                                    </p:set>
                                    <p:animEffect transition="in" filter="dissolve">
                                      <p:cBhvr>
                                        <p:cTn id="36" dur="500"/>
                                        <p:tgtEl>
                                          <p:spTgt spid="14"/>
                                        </p:tgtEl>
                                      </p:cBhvr>
                                    </p:animEffect>
                                  </p:childTnLst>
                                </p:cTn>
                              </p:par>
                              <p:par>
                                <p:cTn id="37" presetID="9" presetClass="entr" presetSubtype="0" fill="hold" nodeType="withEffect">
                                  <p:stCondLst>
                                    <p:cond delay="0"/>
                                  </p:stCondLst>
                                  <p:childTnLst>
                                    <p:set>
                                      <p:cBhvr>
                                        <p:cTn id="38" dur="1" fill="hold">
                                          <p:stCondLst>
                                            <p:cond delay="0"/>
                                          </p:stCondLst>
                                        </p:cTn>
                                        <p:tgtEl>
                                          <p:spTgt spid="29"/>
                                        </p:tgtEl>
                                        <p:attrNameLst>
                                          <p:attrName>style.visibility</p:attrName>
                                        </p:attrNameLst>
                                      </p:cBhvr>
                                      <p:to>
                                        <p:strVal val="visible"/>
                                      </p:to>
                                    </p:set>
                                    <p:animEffect transition="in" filter="dissolve">
                                      <p:cBhvr>
                                        <p:cTn id="39" dur="500"/>
                                        <p:tgtEl>
                                          <p:spTgt spid="29"/>
                                        </p:tgtEl>
                                      </p:cBhvr>
                                    </p:animEffect>
                                  </p:childTnLst>
                                </p:cTn>
                              </p:par>
                              <p:par>
                                <p:cTn id="40" presetID="9" presetClass="entr" presetSubtype="0" fill="hold" nodeType="withEffect">
                                  <p:stCondLst>
                                    <p:cond delay="0"/>
                                  </p:stCondLst>
                                  <p:childTnLst>
                                    <p:set>
                                      <p:cBhvr>
                                        <p:cTn id="41" dur="1" fill="hold">
                                          <p:stCondLst>
                                            <p:cond delay="0"/>
                                          </p:stCondLst>
                                        </p:cTn>
                                        <p:tgtEl>
                                          <p:spTgt spid="32"/>
                                        </p:tgtEl>
                                        <p:attrNameLst>
                                          <p:attrName>style.visibility</p:attrName>
                                        </p:attrNameLst>
                                      </p:cBhvr>
                                      <p:to>
                                        <p:strVal val="visible"/>
                                      </p:to>
                                    </p:set>
                                    <p:animEffect transition="in" filter="dissolve">
                                      <p:cBhvr>
                                        <p:cTn id="42" dur="500"/>
                                        <p:tgtEl>
                                          <p:spTgt spid="32"/>
                                        </p:tgtEl>
                                      </p:cBhvr>
                                    </p:animEffect>
                                  </p:childTnLst>
                                </p:cTn>
                              </p:par>
                              <p:par>
                                <p:cTn id="43" presetID="9" presetClass="entr" presetSubtype="0" fill="hold" nodeType="withEffect">
                                  <p:stCondLst>
                                    <p:cond delay="0"/>
                                  </p:stCondLst>
                                  <p:childTnLst>
                                    <p:set>
                                      <p:cBhvr>
                                        <p:cTn id="44" dur="1" fill="hold">
                                          <p:stCondLst>
                                            <p:cond delay="0"/>
                                          </p:stCondLst>
                                        </p:cTn>
                                        <p:tgtEl>
                                          <p:spTgt spid="35"/>
                                        </p:tgtEl>
                                        <p:attrNameLst>
                                          <p:attrName>style.visibility</p:attrName>
                                        </p:attrNameLst>
                                      </p:cBhvr>
                                      <p:to>
                                        <p:strVal val="visible"/>
                                      </p:to>
                                    </p:set>
                                    <p:animEffect transition="in" filter="dissolve">
                                      <p:cBhvr>
                                        <p:cTn id="45" dur="500"/>
                                        <p:tgtEl>
                                          <p:spTgt spid="35"/>
                                        </p:tgtEl>
                                      </p:cBhvr>
                                    </p:animEffect>
                                  </p:childTnLst>
                                </p:cTn>
                              </p:par>
                              <p:par>
                                <p:cTn id="46" presetID="9" presetClass="entr" presetSubtype="0" fill="hold" nodeType="withEffect">
                                  <p:stCondLst>
                                    <p:cond delay="0"/>
                                  </p:stCondLst>
                                  <p:childTnLst>
                                    <p:set>
                                      <p:cBhvr>
                                        <p:cTn id="47" dur="1" fill="hold">
                                          <p:stCondLst>
                                            <p:cond delay="0"/>
                                          </p:stCondLst>
                                        </p:cTn>
                                        <p:tgtEl>
                                          <p:spTgt spid="38"/>
                                        </p:tgtEl>
                                        <p:attrNameLst>
                                          <p:attrName>style.visibility</p:attrName>
                                        </p:attrNameLst>
                                      </p:cBhvr>
                                      <p:to>
                                        <p:strVal val="visible"/>
                                      </p:to>
                                    </p:set>
                                    <p:animEffect transition="in" filter="dissolve">
                                      <p:cBhvr>
                                        <p:cTn id="48" dur="500"/>
                                        <p:tgtEl>
                                          <p:spTgt spid="38"/>
                                        </p:tgtEl>
                                      </p:cBhvr>
                                    </p:animEffect>
                                  </p:childTnLst>
                                </p:cTn>
                              </p:par>
                              <p:par>
                                <p:cTn id="49" presetID="9" presetClass="entr" presetSubtype="0" fill="hold" grpId="0" nodeType="withEffect">
                                  <p:stCondLst>
                                    <p:cond delay="0"/>
                                  </p:stCondLst>
                                  <p:childTnLst>
                                    <p:set>
                                      <p:cBhvr>
                                        <p:cTn id="50" dur="1" fill="hold">
                                          <p:stCondLst>
                                            <p:cond delay="0"/>
                                          </p:stCondLst>
                                        </p:cTn>
                                        <p:tgtEl>
                                          <p:spTgt spid="89"/>
                                        </p:tgtEl>
                                        <p:attrNameLst>
                                          <p:attrName>style.visibility</p:attrName>
                                        </p:attrNameLst>
                                      </p:cBhvr>
                                      <p:to>
                                        <p:strVal val="visible"/>
                                      </p:to>
                                    </p:set>
                                    <p:animEffect transition="in" filter="dissolve">
                                      <p:cBhvr>
                                        <p:cTn id="51" dur="500"/>
                                        <p:tgtEl>
                                          <p:spTgt spid="89"/>
                                        </p:tgtEl>
                                      </p:cBhvr>
                                    </p:animEffect>
                                  </p:childTnLst>
                                </p:cTn>
                              </p:par>
                              <p:par>
                                <p:cTn id="52" presetID="9" presetClass="entr" presetSubtype="0" fill="hold" grpId="0" nodeType="withEffect">
                                  <p:stCondLst>
                                    <p:cond delay="0"/>
                                  </p:stCondLst>
                                  <p:childTnLst>
                                    <p:set>
                                      <p:cBhvr>
                                        <p:cTn id="53" dur="1" fill="hold">
                                          <p:stCondLst>
                                            <p:cond delay="0"/>
                                          </p:stCondLst>
                                        </p:cTn>
                                        <p:tgtEl>
                                          <p:spTgt spid="93"/>
                                        </p:tgtEl>
                                        <p:attrNameLst>
                                          <p:attrName>style.visibility</p:attrName>
                                        </p:attrNameLst>
                                      </p:cBhvr>
                                      <p:to>
                                        <p:strVal val="visible"/>
                                      </p:to>
                                    </p:set>
                                    <p:animEffect transition="in" filter="dissolve">
                                      <p:cBhvr>
                                        <p:cTn id="54" dur="500"/>
                                        <p:tgtEl>
                                          <p:spTgt spid="93"/>
                                        </p:tgtEl>
                                      </p:cBhvr>
                                    </p:animEffect>
                                  </p:childTnLst>
                                </p:cTn>
                              </p:par>
                            </p:childTnLst>
                          </p:cTn>
                        </p:par>
                      </p:childTnLst>
                    </p:cTn>
                  </p:par>
                  <p:par>
                    <p:cTn id="55" fill="hold">
                      <p:stCondLst>
                        <p:cond delay="indefinite"/>
                      </p:stCondLst>
                      <p:childTnLst>
                        <p:par>
                          <p:cTn id="56" fill="hold">
                            <p:stCondLst>
                              <p:cond delay="0"/>
                            </p:stCondLst>
                            <p:childTnLst>
                              <p:par>
                                <p:cTn id="57" presetID="9" presetClass="entr" presetSubtype="0" fill="hold" grpId="0" nodeType="clickEffect">
                                  <p:stCondLst>
                                    <p:cond delay="0"/>
                                  </p:stCondLst>
                                  <p:childTnLst>
                                    <p:set>
                                      <p:cBhvr>
                                        <p:cTn id="58" dur="1" fill="hold">
                                          <p:stCondLst>
                                            <p:cond delay="0"/>
                                          </p:stCondLst>
                                        </p:cTn>
                                        <p:tgtEl>
                                          <p:spTgt spid="41"/>
                                        </p:tgtEl>
                                        <p:attrNameLst>
                                          <p:attrName>style.visibility</p:attrName>
                                        </p:attrNameLst>
                                      </p:cBhvr>
                                      <p:to>
                                        <p:strVal val="visible"/>
                                      </p:to>
                                    </p:set>
                                    <p:animEffect transition="in" filter="dissolve">
                                      <p:cBhvr>
                                        <p:cTn id="59" dur="500"/>
                                        <p:tgtEl>
                                          <p:spTgt spid="41"/>
                                        </p:tgtEl>
                                      </p:cBhvr>
                                    </p:animEffect>
                                  </p:childTnLst>
                                </p:cTn>
                              </p:par>
                              <p:par>
                                <p:cTn id="60" presetID="9" presetClass="entr" presetSubtype="0" fill="hold" grpId="0" nodeType="withEffect">
                                  <p:stCondLst>
                                    <p:cond delay="0"/>
                                  </p:stCondLst>
                                  <p:childTnLst>
                                    <p:set>
                                      <p:cBhvr>
                                        <p:cTn id="61" dur="1" fill="hold">
                                          <p:stCondLst>
                                            <p:cond delay="0"/>
                                          </p:stCondLst>
                                        </p:cTn>
                                        <p:tgtEl>
                                          <p:spTgt spid="42"/>
                                        </p:tgtEl>
                                        <p:attrNameLst>
                                          <p:attrName>style.visibility</p:attrName>
                                        </p:attrNameLst>
                                      </p:cBhvr>
                                      <p:to>
                                        <p:strVal val="visible"/>
                                      </p:to>
                                    </p:set>
                                    <p:animEffect transition="in" filter="dissolve">
                                      <p:cBhvr>
                                        <p:cTn id="62" dur="500"/>
                                        <p:tgtEl>
                                          <p:spTgt spid="42"/>
                                        </p:tgtEl>
                                      </p:cBhvr>
                                    </p:animEffect>
                                  </p:childTnLst>
                                </p:cTn>
                              </p:par>
                              <p:par>
                                <p:cTn id="63" presetID="9" presetClass="entr" presetSubtype="0" fill="hold" grpId="0" nodeType="withEffect">
                                  <p:stCondLst>
                                    <p:cond delay="0"/>
                                  </p:stCondLst>
                                  <p:childTnLst>
                                    <p:set>
                                      <p:cBhvr>
                                        <p:cTn id="64" dur="1" fill="hold">
                                          <p:stCondLst>
                                            <p:cond delay="0"/>
                                          </p:stCondLst>
                                        </p:cTn>
                                        <p:tgtEl>
                                          <p:spTgt spid="43"/>
                                        </p:tgtEl>
                                        <p:attrNameLst>
                                          <p:attrName>style.visibility</p:attrName>
                                        </p:attrNameLst>
                                      </p:cBhvr>
                                      <p:to>
                                        <p:strVal val="visible"/>
                                      </p:to>
                                    </p:set>
                                    <p:animEffect transition="in" filter="dissolve">
                                      <p:cBhvr>
                                        <p:cTn id="65" dur="500"/>
                                        <p:tgtEl>
                                          <p:spTgt spid="43"/>
                                        </p:tgtEl>
                                      </p:cBhvr>
                                    </p:animEffect>
                                  </p:childTnLst>
                                </p:cTn>
                              </p:par>
                              <p:par>
                                <p:cTn id="66" presetID="9" presetClass="entr" presetSubtype="0" fill="hold" grpId="0" nodeType="withEffect">
                                  <p:stCondLst>
                                    <p:cond delay="0"/>
                                  </p:stCondLst>
                                  <p:childTnLst>
                                    <p:set>
                                      <p:cBhvr>
                                        <p:cTn id="67" dur="1" fill="hold">
                                          <p:stCondLst>
                                            <p:cond delay="0"/>
                                          </p:stCondLst>
                                        </p:cTn>
                                        <p:tgtEl>
                                          <p:spTgt spid="44"/>
                                        </p:tgtEl>
                                        <p:attrNameLst>
                                          <p:attrName>style.visibility</p:attrName>
                                        </p:attrNameLst>
                                      </p:cBhvr>
                                      <p:to>
                                        <p:strVal val="visible"/>
                                      </p:to>
                                    </p:set>
                                    <p:animEffect transition="in" filter="dissolve">
                                      <p:cBhvr>
                                        <p:cTn id="68" dur="500"/>
                                        <p:tgtEl>
                                          <p:spTgt spid="44"/>
                                        </p:tgtEl>
                                      </p:cBhvr>
                                    </p:animEffect>
                                  </p:childTnLst>
                                </p:cTn>
                              </p:par>
                              <p:par>
                                <p:cTn id="69" presetID="9" presetClass="entr" presetSubtype="0" fill="hold" grpId="0" nodeType="withEffect">
                                  <p:stCondLst>
                                    <p:cond delay="0"/>
                                  </p:stCondLst>
                                  <p:childTnLst>
                                    <p:set>
                                      <p:cBhvr>
                                        <p:cTn id="70" dur="1" fill="hold">
                                          <p:stCondLst>
                                            <p:cond delay="0"/>
                                          </p:stCondLst>
                                        </p:cTn>
                                        <p:tgtEl>
                                          <p:spTgt spid="45"/>
                                        </p:tgtEl>
                                        <p:attrNameLst>
                                          <p:attrName>style.visibility</p:attrName>
                                        </p:attrNameLst>
                                      </p:cBhvr>
                                      <p:to>
                                        <p:strVal val="visible"/>
                                      </p:to>
                                    </p:set>
                                    <p:animEffect transition="in" filter="dissolve">
                                      <p:cBhvr>
                                        <p:cTn id="71" dur="500"/>
                                        <p:tgtEl>
                                          <p:spTgt spid="45"/>
                                        </p:tgtEl>
                                      </p:cBhvr>
                                    </p:animEffect>
                                  </p:childTnLst>
                                </p:cTn>
                              </p:par>
                              <p:par>
                                <p:cTn id="72" presetID="9" presetClass="entr" presetSubtype="0" fill="hold" nodeType="withEffect">
                                  <p:stCondLst>
                                    <p:cond delay="0"/>
                                  </p:stCondLst>
                                  <p:childTnLst>
                                    <p:set>
                                      <p:cBhvr>
                                        <p:cTn id="73" dur="1" fill="hold">
                                          <p:stCondLst>
                                            <p:cond delay="0"/>
                                          </p:stCondLst>
                                        </p:cTn>
                                        <p:tgtEl>
                                          <p:spTgt spid="46"/>
                                        </p:tgtEl>
                                        <p:attrNameLst>
                                          <p:attrName>style.visibility</p:attrName>
                                        </p:attrNameLst>
                                      </p:cBhvr>
                                      <p:to>
                                        <p:strVal val="visible"/>
                                      </p:to>
                                    </p:set>
                                    <p:animEffect transition="in" filter="dissolve">
                                      <p:cBhvr>
                                        <p:cTn id="74" dur="500"/>
                                        <p:tgtEl>
                                          <p:spTgt spid="46"/>
                                        </p:tgtEl>
                                      </p:cBhvr>
                                    </p:animEffect>
                                  </p:childTnLst>
                                </p:cTn>
                              </p:par>
                              <p:par>
                                <p:cTn id="75" presetID="9" presetClass="entr" presetSubtype="0" fill="hold" nodeType="withEffect">
                                  <p:stCondLst>
                                    <p:cond delay="0"/>
                                  </p:stCondLst>
                                  <p:childTnLst>
                                    <p:set>
                                      <p:cBhvr>
                                        <p:cTn id="76" dur="1" fill="hold">
                                          <p:stCondLst>
                                            <p:cond delay="0"/>
                                          </p:stCondLst>
                                        </p:cTn>
                                        <p:tgtEl>
                                          <p:spTgt spid="47"/>
                                        </p:tgtEl>
                                        <p:attrNameLst>
                                          <p:attrName>style.visibility</p:attrName>
                                        </p:attrNameLst>
                                      </p:cBhvr>
                                      <p:to>
                                        <p:strVal val="visible"/>
                                      </p:to>
                                    </p:set>
                                    <p:animEffect transition="in" filter="dissolve">
                                      <p:cBhvr>
                                        <p:cTn id="77" dur="500"/>
                                        <p:tgtEl>
                                          <p:spTgt spid="47"/>
                                        </p:tgtEl>
                                      </p:cBhvr>
                                    </p:animEffect>
                                  </p:childTnLst>
                                </p:cTn>
                              </p:par>
                              <p:par>
                                <p:cTn id="78" presetID="9" presetClass="entr" presetSubtype="0" fill="hold" nodeType="withEffect">
                                  <p:stCondLst>
                                    <p:cond delay="0"/>
                                  </p:stCondLst>
                                  <p:childTnLst>
                                    <p:set>
                                      <p:cBhvr>
                                        <p:cTn id="79" dur="1" fill="hold">
                                          <p:stCondLst>
                                            <p:cond delay="0"/>
                                          </p:stCondLst>
                                        </p:cTn>
                                        <p:tgtEl>
                                          <p:spTgt spid="48"/>
                                        </p:tgtEl>
                                        <p:attrNameLst>
                                          <p:attrName>style.visibility</p:attrName>
                                        </p:attrNameLst>
                                      </p:cBhvr>
                                      <p:to>
                                        <p:strVal val="visible"/>
                                      </p:to>
                                    </p:set>
                                    <p:animEffect transition="in" filter="dissolve">
                                      <p:cBhvr>
                                        <p:cTn id="80" dur="500"/>
                                        <p:tgtEl>
                                          <p:spTgt spid="48"/>
                                        </p:tgtEl>
                                      </p:cBhvr>
                                    </p:animEffect>
                                  </p:childTnLst>
                                </p:cTn>
                              </p:par>
                              <p:par>
                                <p:cTn id="81" presetID="9" presetClass="entr" presetSubtype="0" fill="hold" nodeType="withEffect">
                                  <p:stCondLst>
                                    <p:cond delay="0"/>
                                  </p:stCondLst>
                                  <p:childTnLst>
                                    <p:set>
                                      <p:cBhvr>
                                        <p:cTn id="82" dur="1" fill="hold">
                                          <p:stCondLst>
                                            <p:cond delay="0"/>
                                          </p:stCondLst>
                                        </p:cTn>
                                        <p:tgtEl>
                                          <p:spTgt spid="49"/>
                                        </p:tgtEl>
                                        <p:attrNameLst>
                                          <p:attrName>style.visibility</p:attrName>
                                        </p:attrNameLst>
                                      </p:cBhvr>
                                      <p:to>
                                        <p:strVal val="visible"/>
                                      </p:to>
                                    </p:set>
                                    <p:animEffect transition="in" filter="dissolve">
                                      <p:cBhvr>
                                        <p:cTn id="83" dur="500"/>
                                        <p:tgtEl>
                                          <p:spTgt spid="49"/>
                                        </p:tgtEl>
                                      </p:cBhvr>
                                    </p:animEffect>
                                  </p:childTnLst>
                                </p:cTn>
                              </p:par>
                              <p:par>
                                <p:cTn id="84" presetID="9" presetClass="entr" presetSubtype="0" fill="hold" grpId="0" nodeType="withEffect">
                                  <p:stCondLst>
                                    <p:cond delay="0"/>
                                  </p:stCondLst>
                                  <p:childTnLst>
                                    <p:set>
                                      <p:cBhvr>
                                        <p:cTn id="85" dur="1" fill="hold">
                                          <p:stCondLst>
                                            <p:cond delay="0"/>
                                          </p:stCondLst>
                                        </p:cTn>
                                        <p:tgtEl>
                                          <p:spTgt spid="61"/>
                                        </p:tgtEl>
                                        <p:attrNameLst>
                                          <p:attrName>style.visibility</p:attrName>
                                        </p:attrNameLst>
                                      </p:cBhvr>
                                      <p:to>
                                        <p:strVal val="visible"/>
                                      </p:to>
                                    </p:set>
                                    <p:animEffect transition="in" filter="dissolve">
                                      <p:cBhvr>
                                        <p:cTn id="86" dur="500"/>
                                        <p:tgtEl>
                                          <p:spTgt spid="61"/>
                                        </p:tgtEl>
                                      </p:cBhvr>
                                    </p:animEffect>
                                  </p:childTnLst>
                                </p:cTn>
                              </p:par>
                              <p:par>
                                <p:cTn id="87" presetID="9" presetClass="entr" presetSubtype="0" fill="hold" nodeType="withEffect">
                                  <p:stCondLst>
                                    <p:cond delay="0"/>
                                  </p:stCondLst>
                                  <p:childTnLst>
                                    <p:set>
                                      <p:cBhvr>
                                        <p:cTn id="88" dur="1" fill="hold">
                                          <p:stCondLst>
                                            <p:cond delay="0"/>
                                          </p:stCondLst>
                                        </p:cTn>
                                        <p:tgtEl>
                                          <p:spTgt spid="62"/>
                                        </p:tgtEl>
                                        <p:attrNameLst>
                                          <p:attrName>style.visibility</p:attrName>
                                        </p:attrNameLst>
                                      </p:cBhvr>
                                      <p:to>
                                        <p:strVal val="visible"/>
                                      </p:to>
                                    </p:set>
                                    <p:animEffect transition="in" filter="dissolve">
                                      <p:cBhvr>
                                        <p:cTn id="89" dur="500"/>
                                        <p:tgtEl>
                                          <p:spTgt spid="62"/>
                                        </p:tgtEl>
                                      </p:cBhvr>
                                    </p:animEffect>
                                  </p:childTnLst>
                                </p:cTn>
                              </p:par>
                              <p:par>
                                <p:cTn id="90" presetID="9" presetClass="entr" presetSubtype="0" fill="hold" nodeType="withEffect">
                                  <p:stCondLst>
                                    <p:cond delay="0"/>
                                  </p:stCondLst>
                                  <p:childTnLst>
                                    <p:set>
                                      <p:cBhvr>
                                        <p:cTn id="91" dur="1" fill="hold">
                                          <p:stCondLst>
                                            <p:cond delay="0"/>
                                          </p:stCondLst>
                                        </p:cTn>
                                        <p:tgtEl>
                                          <p:spTgt spid="65"/>
                                        </p:tgtEl>
                                        <p:attrNameLst>
                                          <p:attrName>style.visibility</p:attrName>
                                        </p:attrNameLst>
                                      </p:cBhvr>
                                      <p:to>
                                        <p:strVal val="visible"/>
                                      </p:to>
                                    </p:set>
                                    <p:animEffect transition="in" filter="dissolve">
                                      <p:cBhvr>
                                        <p:cTn id="92" dur="500"/>
                                        <p:tgtEl>
                                          <p:spTgt spid="65"/>
                                        </p:tgtEl>
                                      </p:cBhvr>
                                    </p:animEffect>
                                  </p:childTnLst>
                                </p:cTn>
                              </p:par>
                              <p:par>
                                <p:cTn id="93" presetID="9" presetClass="entr" presetSubtype="0" fill="hold" nodeType="withEffect">
                                  <p:stCondLst>
                                    <p:cond delay="0"/>
                                  </p:stCondLst>
                                  <p:childTnLst>
                                    <p:set>
                                      <p:cBhvr>
                                        <p:cTn id="94" dur="1" fill="hold">
                                          <p:stCondLst>
                                            <p:cond delay="0"/>
                                          </p:stCondLst>
                                        </p:cTn>
                                        <p:tgtEl>
                                          <p:spTgt spid="68"/>
                                        </p:tgtEl>
                                        <p:attrNameLst>
                                          <p:attrName>style.visibility</p:attrName>
                                        </p:attrNameLst>
                                      </p:cBhvr>
                                      <p:to>
                                        <p:strVal val="visible"/>
                                      </p:to>
                                    </p:set>
                                    <p:animEffect transition="in" filter="dissolve">
                                      <p:cBhvr>
                                        <p:cTn id="95" dur="500"/>
                                        <p:tgtEl>
                                          <p:spTgt spid="68"/>
                                        </p:tgtEl>
                                      </p:cBhvr>
                                    </p:animEffect>
                                  </p:childTnLst>
                                </p:cTn>
                              </p:par>
                              <p:par>
                                <p:cTn id="96" presetID="9" presetClass="entr" presetSubtype="0" fill="hold" nodeType="withEffect">
                                  <p:stCondLst>
                                    <p:cond delay="0"/>
                                  </p:stCondLst>
                                  <p:childTnLst>
                                    <p:set>
                                      <p:cBhvr>
                                        <p:cTn id="97" dur="1" fill="hold">
                                          <p:stCondLst>
                                            <p:cond delay="0"/>
                                          </p:stCondLst>
                                        </p:cTn>
                                        <p:tgtEl>
                                          <p:spTgt spid="83"/>
                                        </p:tgtEl>
                                        <p:attrNameLst>
                                          <p:attrName>style.visibility</p:attrName>
                                        </p:attrNameLst>
                                      </p:cBhvr>
                                      <p:to>
                                        <p:strVal val="visible"/>
                                      </p:to>
                                    </p:set>
                                    <p:animEffect transition="in" filter="dissolve">
                                      <p:cBhvr>
                                        <p:cTn id="98" dur="500"/>
                                        <p:tgtEl>
                                          <p:spTgt spid="83"/>
                                        </p:tgtEl>
                                      </p:cBhvr>
                                    </p:animEffect>
                                  </p:childTnLst>
                                </p:cTn>
                              </p:par>
                              <p:par>
                                <p:cTn id="99" presetID="9" presetClass="entr" presetSubtype="0" fill="hold" grpId="0" nodeType="withEffect">
                                  <p:stCondLst>
                                    <p:cond delay="0"/>
                                  </p:stCondLst>
                                  <p:childTnLst>
                                    <p:set>
                                      <p:cBhvr>
                                        <p:cTn id="100" dur="1" fill="hold">
                                          <p:stCondLst>
                                            <p:cond delay="0"/>
                                          </p:stCondLst>
                                        </p:cTn>
                                        <p:tgtEl>
                                          <p:spTgt spid="90"/>
                                        </p:tgtEl>
                                        <p:attrNameLst>
                                          <p:attrName>style.visibility</p:attrName>
                                        </p:attrNameLst>
                                      </p:cBhvr>
                                      <p:to>
                                        <p:strVal val="visible"/>
                                      </p:to>
                                    </p:set>
                                    <p:animEffect transition="in" filter="dissolve">
                                      <p:cBhvr>
                                        <p:cTn id="101" dur="500"/>
                                        <p:tgtEl>
                                          <p:spTgt spid="90"/>
                                        </p:tgtEl>
                                      </p:cBhvr>
                                    </p:animEffect>
                                  </p:childTnLst>
                                </p:cTn>
                              </p:par>
                              <p:par>
                                <p:cTn id="102" presetID="9" presetClass="entr" presetSubtype="0" fill="hold" grpId="0" nodeType="withEffect">
                                  <p:stCondLst>
                                    <p:cond delay="0"/>
                                  </p:stCondLst>
                                  <p:childTnLst>
                                    <p:set>
                                      <p:cBhvr>
                                        <p:cTn id="103" dur="1" fill="hold">
                                          <p:stCondLst>
                                            <p:cond delay="0"/>
                                          </p:stCondLst>
                                        </p:cTn>
                                        <p:tgtEl>
                                          <p:spTgt spid="94"/>
                                        </p:tgtEl>
                                        <p:attrNameLst>
                                          <p:attrName>style.visibility</p:attrName>
                                        </p:attrNameLst>
                                      </p:cBhvr>
                                      <p:to>
                                        <p:strVal val="visible"/>
                                      </p:to>
                                    </p:set>
                                    <p:animEffect transition="in" filter="dissolve">
                                      <p:cBhvr>
                                        <p:cTn id="104" dur="500"/>
                                        <p:tgtEl>
                                          <p:spTgt spid="9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9" grpId="0" animBg="1"/>
      <p:bldP spid="11" grpId="0" animBg="1"/>
      <p:bldP spid="12" grpId="0" animBg="1"/>
      <p:bldP spid="13" grpId="0" animBg="1"/>
      <p:bldP spid="14" grpId="0" animBg="1"/>
      <p:bldP spid="41" grpId="0" animBg="1"/>
      <p:bldP spid="42" grpId="0" animBg="1"/>
      <p:bldP spid="43" grpId="0" animBg="1"/>
      <p:bldP spid="44" grpId="0" animBg="1"/>
      <p:bldP spid="45" grpId="0" animBg="1"/>
      <p:bldP spid="61" grpId="0" animBg="1"/>
      <p:bldP spid="88" grpId="0" animBg="1"/>
      <p:bldP spid="89" grpId="0" animBg="1"/>
      <p:bldP spid="90" grpId="0" animBg="1"/>
      <p:bldP spid="91" grpId="0"/>
      <p:bldP spid="93" grpId="0"/>
      <p:bldP spid="9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515</TotalTime>
  <Words>1186</Words>
  <Application>Microsoft Office PowerPoint</Application>
  <PresentationFormat>On-screen Show (4:3)</PresentationFormat>
  <Paragraphs>173</Paragraphs>
  <Slides>17</Slides>
  <Notes>0</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SIT008 – Research Design in Practice</vt:lpstr>
      <vt:lpstr>Introduction</vt:lpstr>
      <vt:lpstr>Questions &amp; Designs</vt:lpstr>
      <vt:lpstr>Cross-Sectional Designs I</vt:lpstr>
      <vt:lpstr>Cross-Sectional Designs II</vt:lpstr>
      <vt:lpstr>Cross-Sectional Designs III</vt:lpstr>
      <vt:lpstr>Cross-Sectional Designs V</vt:lpstr>
      <vt:lpstr>Cross-Sectional Designs IV</vt:lpstr>
      <vt:lpstr>Cross-Sectional Designs V</vt:lpstr>
      <vt:lpstr>Cross-Sectional Designs VI</vt:lpstr>
      <vt:lpstr>Cross-Sectional Designs VII</vt:lpstr>
      <vt:lpstr>Longitudinal Designs I</vt:lpstr>
      <vt:lpstr>Longitudinal Designs II</vt:lpstr>
      <vt:lpstr>Slide 14</vt:lpstr>
      <vt:lpstr>Longitudinal Designs III</vt:lpstr>
      <vt:lpstr>Considerations</vt:lpstr>
      <vt:lpstr>Workshop</vt:lpstr>
    </vt:vector>
  </TitlesOfParts>
  <Company>Cardiff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SIT094 – The Collection &amp; Analysis of Quantitative Data</dc:title>
  <dc:creator>ssolss</dc:creator>
  <cp:lastModifiedBy>ssolss</cp:lastModifiedBy>
  <cp:revision>89</cp:revision>
  <dcterms:created xsi:type="dcterms:W3CDTF">2011-11-10T15:23:30Z</dcterms:created>
  <dcterms:modified xsi:type="dcterms:W3CDTF">2012-02-27T16:32:32Z</dcterms:modified>
</cp:coreProperties>
</file>